
<file path=[Content_Types].xml><?xml version="1.0" encoding="utf-8"?>
<Types xmlns="http://schemas.openxmlformats.org/package/2006/content-types">
  <Default Extension="png" ContentType="image/png"/>
  <Default Extension="tmp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tif" ContentType="image/tif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media/image38.JPG" ContentType="image/jpe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54"/>
  </p:notesMasterIdLst>
  <p:sldIdLst>
    <p:sldId id="256" r:id="rId2"/>
    <p:sldId id="380" r:id="rId3"/>
    <p:sldId id="2213" r:id="rId4"/>
    <p:sldId id="2258" r:id="rId5"/>
    <p:sldId id="2259" r:id="rId6"/>
    <p:sldId id="2227" r:id="rId7"/>
    <p:sldId id="2228" r:id="rId8"/>
    <p:sldId id="2249" r:id="rId9"/>
    <p:sldId id="2230" r:id="rId10"/>
    <p:sldId id="2250" r:id="rId11"/>
    <p:sldId id="2231" r:id="rId12"/>
    <p:sldId id="2232" r:id="rId13"/>
    <p:sldId id="2233" r:id="rId14"/>
    <p:sldId id="2234" r:id="rId15"/>
    <p:sldId id="2235" r:id="rId16"/>
    <p:sldId id="2236" r:id="rId17"/>
    <p:sldId id="2237" r:id="rId18"/>
    <p:sldId id="2251" r:id="rId19"/>
    <p:sldId id="2238" r:id="rId20"/>
    <p:sldId id="2239" r:id="rId21"/>
    <p:sldId id="2240" r:id="rId22"/>
    <p:sldId id="2241" r:id="rId23"/>
    <p:sldId id="2242" r:id="rId24"/>
    <p:sldId id="2254" r:id="rId25"/>
    <p:sldId id="2244" r:id="rId26"/>
    <p:sldId id="2245" r:id="rId27"/>
    <p:sldId id="2246" r:id="rId28"/>
    <p:sldId id="2291" r:id="rId29"/>
    <p:sldId id="2260" r:id="rId30"/>
    <p:sldId id="2269" r:id="rId31"/>
    <p:sldId id="2270" r:id="rId32"/>
    <p:sldId id="2271" r:id="rId33"/>
    <p:sldId id="2262" r:id="rId34"/>
    <p:sldId id="2263" r:id="rId35"/>
    <p:sldId id="2264" r:id="rId36"/>
    <p:sldId id="2272" r:id="rId37"/>
    <p:sldId id="2266" r:id="rId38"/>
    <p:sldId id="2265" r:id="rId39"/>
    <p:sldId id="2267" r:id="rId40"/>
    <p:sldId id="2281" r:id="rId41"/>
    <p:sldId id="2282" r:id="rId42"/>
    <p:sldId id="2283" r:id="rId43"/>
    <p:sldId id="2284" r:id="rId44"/>
    <p:sldId id="2285" r:id="rId45"/>
    <p:sldId id="2286" r:id="rId46"/>
    <p:sldId id="2287" r:id="rId47"/>
    <p:sldId id="2288" r:id="rId48"/>
    <p:sldId id="2289" r:id="rId49"/>
    <p:sldId id="2290" r:id="rId50"/>
    <p:sldId id="2280" r:id="rId51"/>
    <p:sldId id="2256" r:id="rId52"/>
    <p:sldId id="2257" r:id="rId5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20"/>
    <p:restoredTop sz="94765"/>
  </p:normalViewPr>
  <p:slideViewPr>
    <p:cSldViewPr snapToGrid="0" snapToObjects="1">
      <p:cViewPr varScale="1">
        <p:scale>
          <a:sx n="86" d="100"/>
          <a:sy n="86" d="100"/>
        </p:scale>
        <p:origin x="224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0CD670-2867-324E-A7E0-06D9106F6427}" type="datetimeFigureOut">
              <a:rPr lang="en-US" smtClean="0"/>
              <a:t>4/4/23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B8580D-59ED-F64B-9E28-75663A433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8124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571551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87" name="Shape 28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0" marR="0" indent="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aseline="0" dirty="0"/>
              <a:t>Traditional operators don’t use verification</a:t>
            </a:r>
          </a:p>
          <a:p>
            <a:pPr marL="0" marR="0" indent="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That may be changing with new tools like HSA, Veriflow</a:t>
            </a:r>
          </a:p>
          <a:p>
            <a:pPr marL="0" marR="0" indent="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Still, there is simulation in the mix, because the control plane will be simulated</a:t>
            </a:r>
          </a:p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740970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8580D-59ED-F64B-9E28-75663A43319E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6551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8580D-59ED-F64B-9E28-75663A43319E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5939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8580D-59ED-F64B-9E28-75663A43319E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0936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8580D-59ED-F64B-9E28-75663A43319E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8348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还用到了</a:t>
            </a:r>
            <a:r>
              <a:rPr lang="en-US" altLang="zh-CN" dirty="0" err="1"/>
              <a:t>netcomplete</a:t>
            </a:r>
            <a:r>
              <a:rPr lang="zh-CN" altLang="en-US" dirty="0"/>
              <a:t>大约</a:t>
            </a:r>
            <a:r>
              <a:rPr lang="en-US" altLang="zh-CN" dirty="0"/>
              <a:t>2.5K</a:t>
            </a:r>
            <a:r>
              <a:rPr lang="zh-CN" altLang="en-US" dirty="0"/>
              <a:t>的代码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8580D-59ED-F64B-9E28-75663A43319E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1666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32A5D4-3B68-4B4B-BDF7-F74E3B34F0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61F8D8-901F-4441-AC6B-18618837A2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A7CC73-23F3-6F47-A3F7-69A29F9DD2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08BDE-56DA-B942-B20C-64521015CDCC}" type="datetime1">
              <a:rPr lang="en-US" smtClean="0"/>
              <a:t>4/4/23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2AEDDC-B3AB-3F43-92D5-0D873FFAF5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28EEB8-82AD-A749-89F2-26873B691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3CBEB-A62C-7547-B7F6-B847810FF9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7067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D4F5C-4CED-D140-8A23-86F72AA4B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C0835F-20D7-FC40-9A64-C493FF0F19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F5E382-434D-EA4A-B533-E3AC0B494C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FB5C8-37A7-1743-82D3-2C66B7F7741E}" type="datetime1">
              <a:rPr lang="en-US" smtClean="0"/>
              <a:t>4/4/23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15D33C-A470-324A-A56E-627C60689A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402C5A-6A73-2B44-8A3A-CFB5120C6D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3CBEB-A62C-7547-B7F6-B847810FF9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6507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D691099-F860-2245-8A53-C8104E834B9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56CBDF5-E5FC-5A42-AAAA-0DAD12AAA9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2D6A70-637A-D44D-B359-8D9DC830A7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F9578-9932-3E4C-AFE6-447E71345F64}" type="datetime1">
              <a:rPr lang="en-US" smtClean="0"/>
              <a:t>4/4/23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8F7172-C61A-444E-A700-72E29246AA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7A4963-03D2-C540-A08B-0475097E4F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3CBEB-A62C-7547-B7F6-B847810FF9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7595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E6911-BBCE-D345-A738-B77E906065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6947D3-B194-0149-A018-E89BFF0D60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8FDB6C-28D6-9F4B-A243-0C8D7AC9EC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CC0C24-0F79-2044-A859-64AB91507493}" type="datetime1">
              <a:rPr lang="en-US" smtClean="0"/>
              <a:t>4/4/23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F80C6A-DFA2-C34E-BB55-6C09EB8D10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C9A27D-127D-6543-A399-45779C5B2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3CBEB-A62C-7547-B7F6-B847810FF9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4788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348758-B17C-A44F-8D73-5B875C150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2F11C8-6B48-B240-9DD5-23F6F7AB1A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A6F3EC-4EB6-3640-A750-228919BB8A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90B818-390F-864C-8EE4-AE740C194481}" type="datetime1">
              <a:rPr lang="en-US" smtClean="0"/>
              <a:t>4/4/23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DED773-370A-E549-9FD8-CB53807E7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EDC3D1-3D12-DA4F-8318-61370AF87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3CBEB-A62C-7547-B7F6-B847810FF9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7588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621C9B-2B4A-854A-86C8-1335F1AF47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910E4D-AFDC-8B44-AC12-01AF112DF7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463B01-C76D-8542-9E18-8C8CFCAD5C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4A75A5-670B-A04D-B514-4F7200DF63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D5691-B7B2-4248-BE10-230C01E76CBD}" type="datetime1">
              <a:rPr lang="en-US" smtClean="0"/>
              <a:t>4/4/23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1BD78A-BE0A-3C45-8996-0265F57434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48223-6213-EA48-8726-C785489CD4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3CBEB-A62C-7547-B7F6-B847810FF9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2846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62D365-0D5A-BD45-B846-49227110BB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0EA937-118A-AC49-802B-19B349B193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4EDDCE-4B21-0C4C-A74A-E99D9ED400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77BB7BE-ABF3-1244-878C-7300A524B91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D03CAC5-57BA-B040-B494-2408B25453B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07DE39C-E1D2-4148-898B-B6A4806438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93BE4B-5E46-C549-AF60-3D278058B55B}" type="datetime1">
              <a:rPr lang="en-US" smtClean="0"/>
              <a:t>4/4/23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B316EF7-329C-184E-913B-76640C2B64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F301418-5B59-8646-BB73-472F6BB552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3CBEB-A62C-7547-B7F6-B847810FF9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4959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AE2BCC-6B6F-614A-9A03-1C9D3122D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3D3183-747E-1441-B81A-ACC8A9233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2E15E9-9434-8342-8551-33343DEB88CC}" type="datetime1">
              <a:rPr lang="en-US" smtClean="0"/>
              <a:t>4/4/23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56950A-DFAE-074A-9972-05B14A438D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CDB724-EBA6-C14C-AA6B-D1AA2AD26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3CBEB-A62C-7547-B7F6-B847810FF9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3614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ED06898-0238-AE4B-901E-5E492BEDB4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836CF9-8663-8849-A00E-8094BC607C9C}" type="datetime1">
              <a:rPr lang="en-US" smtClean="0"/>
              <a:t>4/4/23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076A858-8CEB-7A4E-BEAA-E3C473A9B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EC3D06-4032-C344-85F8-2AC33221C7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3CBEB-A62C-7547-B7F6-B847810FF9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9109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6F3045-0838-D644-87AD-206B9596CB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AF3B51-DC81-FE4C-90EE-262DE3114E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A5D02F-9FD3-2E46-B400-10C042AE2A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45D0C3-B81D-6C47-8A57-33C5A7F6EE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92A7C-5D7F-6940-AD03-7C0A92E63290}" type="datetime1">
              <a:rPr lang="en-US" smtClean="0"/>
              <a:t>4/4/23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EF2230-2EAD-764D-9A58-8446B762EB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DCB995-085E-CE4D-8499-A5D5B8816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3CBEB-A62C-7547-B7F6-B847810FF9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9365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B96BE3-63AD-4C41-AA2A-BEAD215B8E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52885D-981E-E042-88FD-D18C1978E2C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248BED-5817-3C4B-BCA7-954E5BC0A9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B4FA1B-0067-374B-B45E-1E90FB5A6E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4A5DD-8920-5E49-AB85-F5D806AF26DC}" type="datetime1">
              <a:rPr lang="en-US" smtClean="0"/>
              <a:t>4/4/23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5AFA2B-85DD-8D4E-83FE-723B16046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A93591-EC71-E04E-8FF5-EC64A789E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3CBEB-A62C-7547-B7F6-B847810FF9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1212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53EEE98-E363-1145-A2C6-481A5F98C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77E751-296D-D347-BC01-7A60C63341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2DB46B-E70C-B543-B26E-F6A66A9D65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E5A6B1-2FCC-804E-9568-173E53F45A29}" type="datetime1">
              <a:rPr lang="en-US" smtClean="0"/>
              <a:t>4/4/23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7673E1-2D15-F14B-B41C-79D757D130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CDF509-475F-0241-BCDF-B8016107F7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83CBEB-A62C-7547-B7F6-B847810FF9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8463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nic-net/SONiC/pull/948" TargetMode="External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if"/><Relationship Id="rId3" Type="http://schemas.openxmlformats.org/officeDocument/2006/relationships/image" Target="../media/image2.jpg"/><Relationship Id="rId7" Type="http://schemas.openxmlformats.org/officeDocument/2006/relationships/image" Target="../media/image6.t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tif"/><Relationship Id="rId5" Type="http://schemas.openxmlformats.org/officeDocument/2006/relationships/image" Target="../media/image4.tiff"/><Relationship Id="rId10" Type="http://schemas.openxmlformats.org/officeDocument/2006/relationships/image" Target="../media/image9.png"/><Relationship Id="rId4" Type="http://schemas.openxmlformats.org/officeDocument/2006/relationships/image" Target="../media/image3.tif"/><Relationship Id="rId9" Type="http://schemas.openxmlformats.org/officeDocument/2006/relationships/image" Target="../media/image8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://distributeddpvdemo.tech/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1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emf"/><Relationship Id="rId5" Type="http://schemas.openxmlformats.org/officeDocument/2006/relationships/image" Target="../media/image24.emf"/><Relationship Id="rId4" Type="http://schemas.openxmlformats.org/officeDocument/2006/relationships/image" Target="../media/image23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nic-net/SONiC/pull/948" TargetMode="External"/><Relationship Id="rId2" Type="http://schemas.openxmlformats.org/officeDocument/2006/relationships/hyperlink" Target="https://arxiv.org/abs/2205.07808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istributeddpchecking.com:8443/" TargetMode="Externa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m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24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7" Type="http://schemas.openxmlformats.org/officeDocument/2006/relationships/image" Target="../media/image2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3.png"/><Relationship Id="rId4" Type="http://schemas.openxmlformats.org/officeDocument/2006/relationships/image" Target="../media/image26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6.tmp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7" Type="http://schemas.openxmlformats.org/officeDocument/2006/relationships/image" Target="../media/image36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0.png"/><Relationship Id="rId4" Type="http://schemas.openxmlformats.org/officeDocument/2006/relationships/image" Target="../media/image330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mp"/><Relationship Id="rId2" Type="http://schemas.openxmlformats.org/officeDocument/2006/relationships/image" Target="../media/image35.tmp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tmp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9.PNG"/><Relationship Id="rId7" Type="http://schemas.openxmlformats.org/officeDocument/2006/relationships/image" Target="../media/image42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8.JPG"/><Relationship Id="rId9" Type="http://schemas.openxmlformats.org/officeDocument/2006/relationships/image" Target="../media/image44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DE73C-3C4D-8044-B39E-4907461DA26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ja-JP" altLang="en-US" sz="4800">
                <a:latin typeface="Microsoft YaHei" panose="020B0503020204020204" pitchFamily="34" charset="-122"/>
                <a:ea typeface="Microsoft YaHei" panose="020B0503020204020204" pitchFamily="34" charset="-122"/>
              </a:rPr>
              <a:t>验证</a:t>
            </a:r>
            <a:r>
              <a:rPr lang="en-US" altLang="ja-JP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</a:t>
            </a:r>
            <a:r>
              <a:rPr lang="ja-JP" altLang="en-US" sz="4800">
                <a:latin typeface="Microsoft YaHei" panose="020B0503020204020204" pitchFamily="34" charset="-122"/>
                <a:ea typeface="Microsoft YaHei" panose="020B0503020204020204" pitchFamily="34" charset="-122"/>
              </a:rPr>
              <a:t>诊断</a:t>
            </a:r>
            <a:r>
              <a:rPr lang="en-US" altLang="ja-JP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</a:t>
            </a:r>
            <a:r>
              <a:rPr lang="ja-JP" altLang="en-US" sz="4800">
                <a:latin typeface="Microsoft YaHei" panose="020B0503020204020204" pitchFamily="34" charset="-122"/>
                <a:ea typeface="Microsoft YaHei" panose="020B0503020204020204" pitchFamily="34" charset="-122"/>
              </a:rPr>
              <a:t>修复</a:t>
            </a:r>
            <a:r>
              <a:rPr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  <a:r>
              <a:rPr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br>
              <a:rPr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r>
              <a:rPr lang="ja-JP" altLang="en-US" sz="4800">
                <a:latin typeface="Microsoft YaHei" panose="020B0503020204020204" pitchFamily="34" charset="-122"/>
                <a:ea typeface="Microsoft YaHei" panose="020B0503020204020204" pitchFamily="34" charset="-122"/>
              </a:rPr>
              <a:t>基于形式化方法的</a:t>
            </a:r>
            <a:br>
              <a:rPr lang="en-US" altLang="ja-JP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r>
              <a:rPr lang="ja-JP" altLang="en-US" sz="4800">
                <a:latin typeface="Microsoft YaHei" panose="020B0503020204020204" pitchFamily="34" charset="-122"/>
                <a:ea typeface="Microsoft YaHei" panose="020B0503020204020204" pitchFamily="34" charset="-122"/>
              </a:rPr>
              <a:t>自动化全周期网络管理  </a:t>
            </a:r>
            <a:endParaRPr lang="en-US" sz="4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CB8DA6-7986-3D4F-9060-E439A3325B0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向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乔</a:t>
            </a:r>
            <a:endParaRPr lang="en-US" altLang="ja-JP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合作者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舒继武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游理钊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唐璐</a:t>
            </a:r>
            <a:r>
              <a: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杨茹岚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方星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张芝豪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文日娣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黄晨阳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王宇昕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范晰雯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邵涵洋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12/26/2022</a:t>
            </a: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17DA85-29FB-C541-97F3-91D2516C61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0173" y="4900002"/>
            <a:ext cx="4263692" cy="1661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6760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392298-9C0B-F54B-9376-B00465A160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248900" cy="1325563"/>
          </a:xfrm>
        </p:spPr>
        <p:txBody>
          <a:bodyPr>
            <a:noAutofit/>
          </a:bodyPr>
          <a:lstStyle/>
          <a:p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分布式网络设备自验证框架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优势</a:t>
            </a: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323D04-8C61-8147-8A8F-EBB36D02F3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39899"/>
            <a:ext cx="10515600" cy="4740275"/>
          </a:xfrm>
        </p:spPr>
        <p:txBody>
          <a:bodyPr lIns="90000">
            <a:noAutofit/>
          </a:bodyPr>
          <a:lstStyle/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分布式设计，最小化对管理网络的需求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lnSpc>
                <a:spcPct val="100000"/>
              </a:lnSpc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类似路由协议，一次配置，网络设备长期分布式自动验证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lvl="1" indent="0">
              <a:lnSpc>
                <a:spcPct val="100000"/>
              </a:lnSpc>
              <a:buNone/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仅更新验证任务时需要重新配置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无性能瓶颈，拓展性好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lnSpc>
                <a:spcPct val="100000"/>
              </a:lnSpc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网络越大，设备越多        可用验证器越多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无单点失效瓶颈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lnSpc>
                <a:spcPct val="100000"/>
              </a:lnSpc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验证器伴生设备         验证器故障等价网络故障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网内验证，快速响应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lnSpc>
                <a:spcPct val="100000"/>
              </a:lnSpc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无需穿越管理网络        支持快速重路由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多数据面本地切换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网络设备自带验证功能，设备增值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14E0B8-FD1A-D846-8E7D-4CBFE73D8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3CBEB-A62C-7547-B7F6-B847810FF90F}" type="slidenum">
              <a:rPr lang="en-US" smtClean="0"/>
              <a:t>10</a:t>
            </a:fld>
            <a:endParaRPr lang="en-US"/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62FAAB03-3DB4-EF4E-93FF-3585DA844635}"/>
              </a:ext>
            </a:extLst>
          </p:cNvPr>
          <p:cNvSpPr/>
          <p:nvPr/>
        </p:nvSpPr>
        <p:spPr>
          <a:xfrm>
            <a:off x="9315449" y="2308743"/>
            <a:ext cx="590551" cy="315722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3A737C7B-99A2-7542-AC89-5270E546EC4A}"/>
              </a:ext>
            </a:extLst>
          </p:cNvPr>
          <p:cNvSpPr/>
          <p:nvPr/>
        </p:nvSpPr>
        <p:spPr>
          <a:xfrm>
            <a:off x="4429124" y="3737493"/>
            <a:ext cx="590551" cy="315722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7FDBB9CD-62AB-9E43-8ACE-F89528B9102D}"/>
              </a:ext>
            </a:extLst>
          </p:cNvPr>
          <p:cNvSpPr/>
          <p:nvPr/>
        </p:nvSpPr>
        <p:spPr>
          <a:xfrm>
            <a:off x="3838573" y="4709043"/>
            <a:ext cx="590551" cy="315722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E4E92DD8-16BF-5349-8C10-23614C2473C5}"/>
              </a:ext>
            </a:extLst>
          </p:cNvPr>
          <p:cNvSpPr/>
          <p:nvPr/>
        </p:nvSpPr>
        <p:spPr>
          <a:xfrm>
            <a:off x="4133848" y="5704733"/>
            <a:ext cx="590551" cy="315722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348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392298-9C0B-F54B-9376-B00465A16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分布式网络设备自验证框架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技术挑战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323D04-8C61-8147-8A8F-EBB36D02F3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071100" cy="435133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挑战</a:t>
            </a:r>
            <a:r>
              <a:rPr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：网络正确性要求如何灵活表达？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lnSpc>
                <a:spcPct val="100000"/>
              </a:lnSpc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大部分数据平面验证工具仅能检测固定种类的正确性要求，且不提供正确性要求的指定接口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00000"/>
              </a:lnSpc>
            </a:pP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挑战</a:t>
            </a:r>
            <a:r>
              <a:rPr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：如何将算力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内存密集型的验证任务分解为轻量级的设备级子任务？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lnSpc>
                <a:spcPct val="100000"/>
              </a:lnSpc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网络设备通常配备低端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CPU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，并且需要执行多个网络协议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00000"/>
              </a:lnSpc>
            </a:pP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挑战</a:t>
            </a:r>
            <a:r>
              <a:rPr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：如何在网络设备间高效、正确的交换子任务计算结果，从而可靠快速的验证网络正确性要求？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lnSpc>
                <a:spcPct val="100000"/>
              </a:lnSpc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分布式计算需要保障结果的收敛性、一致性，并避免死锁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14E0B8-FD1A-D846-8E7D-4CBFE73D8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3CBEB-A62C-7547-B7F6-B847810FF90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889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392298-9C0B-F54B-9376-B00465A16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Cora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l: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一种分布式网络设备自验证框架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14E0B8-FD1A-D846-8E7D-4CBFE73D8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3CBEB-A62C-7547-B7F6-B847810FF90F}" type="slidenum">
              <a:rPr lang="en-US" smtClean="0"/>
              <a:t>12</a:t>
            </a:fld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B1560B5-45F0-EE43-854C-A93D05E33C2D}"/>
              </a:ext>
            </a:extLst>
          </p:cNvPr>
          <p:cNvCxnSpPr>
            <a:cxnSpLocks/>
          </p:cNvCxnSpPr>
          <p:nvPr/>
        </p:nvCxnSpPr>
        <p:spPr>
          <a:xfrm>
            <a:off x="7618147" y="3225406"/>
            <a:ext cx="803243" cy="254903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73BEF46-44A0-0947-8F1F-44D745D21706}"/>
              </a:ext>
            </a:extLst>
          </p:cNvPr>
          <p:cNvCxnSpPr>
            <a:cxnSpLocks/>
          </p:cNvCxnSpPr>
          <p:nvPr/>
        </p:nvCxnSpPr>
        <p:spPr>
          <a:xfrm flipH="1">
            <a:off x="9128964" y="3225406"/>
            <a:ext cx="915852" cy="254903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0ECE9C64-2EC1-A648-B125-3A315F3DB49B}"/>
              </a:ext>
            </a:extLst>
          </p:cNvPr>
          <p:cNvGrpSpPr/>
          <p:nvPr/>
        </p:nvGrpSpPr>
        <p:grpSpPr>
          <a:xfrm>
            <a:off x="6022975" y="5197439"/>
            <a:ext cx="5288508" cy="467601"/>
            <a:chOff x="1819123" y="4571354"/>
            <a:chExt cx="6192996" cy="588946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88444CF0-A7ED-2448-8800-5418DB602B8B}"/>
                </a:ext>
              </a:extLst>
            </p:cNvPr>
            <p:cNvGrpSpPr/>
            <p:nvPr/>
          </p:nvGrpSpPr>
          <p:grpSpPr>
            <a:xfrm>
              <a:off x="1819123" y="4571354"/>
              <a:ext cx="3744919" cy="588946"/>
              <a:chOff x="2380173" y="6051303"/>
              <a:chExt cx="3744919" cy="588946"/>
            </a:xfrm>
          </p:grpSpPr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B6DE26DD-0ED4-124B-9A7B-4D3CC9EC3A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380173" y="6051303"/>
                <a:ext cx="1309542" cy="588946"/>
              </a:xfrm>
              <a:prstGeom prst="rect">
                <a:avLst/>
              </a:prstGeom>
            </p:spPr>
          </p:pic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6667205E-B413-5749-A260-75E6E42A7B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815550" y="6051303"/>
                <a:ext cx="1309542" cy="588946"/>
              </a:xfrm>
              <a:prstGeom prst="rect">
                <a:avLst/>
              </a:prstGeom>
            </p:spPr>
          </p:pic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EEF56556-3057-F34F-89D7-7E1A469134EB}"/>
                  </a:ext>
                </a:extLst>
              </p:cNvPr>
              <p:cNvCxnSpPr>
                <a:cxnSpLocks/>
                <a:stCxn id="25" idx="3"/>
              </p:cNvCxnSpPr>
              <p:nvPr/>
            </p:nvCxnSpPr>
            <p:spPr>
              <a:xfrm>
                <a:off x="3689715" y="6345776"/>
                <a:ext cx="1125835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5B38FC14-6C38-D742-B26C-5C32FC4E78E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702577" y="4571354"/>
              <a:ext cx="1309542" cy="588946"/>
            </a:xfrm>
            <a:prstGeom prst="rect">
              <a:avLst/>
            </a:prstGeom>
          </p:spPr>
        </p:pic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45FA49D5-E0C2-F041-9BB4-46F2447A30CB}"/>
                </a:ext>
              </a:extLst>
            </p:cNvPr>
            <p:cNvCxnSpPr>
              <a:cxnSpLocks/>
              <a:endCxn id="23" idx="1"/>
            </p:cNvCxnSpPr>
            <p:nvPr/>
          </p:nvCxnSpPr>
          <p:spPr>
            <a:xfrm>
              <a:off x="5494592" y="4865827"/>
              <a:ext cx="1207985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2026357C-25C1-0C4C-AD60-DD3E860A4870}"/>
              </a:ext>
            </a:extLst>
          </p:cNvPr>
          <p:cNvSpPr txBox="1"/>
          <p:nvPr/>
        </p:nvSpPr>
        <p:spPr>
          <a:xfrm>
            <a:off x="8984739" y="2322201"/>
            <a:ext cx="2269315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ja-JP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网络拓扑</a:t>
            </a:r>
            <a:endParaRPr 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8D4FC58-EB5A-604A-9FD5-245CCC7AC4DD}"/>
              </a:ext>
            </a:extLst>
          </p:cNvPr>
          <p:cNvSpPr txBox="1"/>
          <p:nvPr/>
        </p:nvSpPr>
        <p:spPr>
          <a:xfrm>
            <a:off x="6400358" y="2322201"/>
            <a:ext cx="2229292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网络正确性</a:t>
            </a:r>
            <a:endParaRPr lang="en-US" altLang="ja-JP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lang="ja-JP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要求程序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790D57B-63E7-AE43-A086-22CEC440DC23}"/>
              </a:ext>
            </a:extLst>
          </p:cNvPr>
          <p:cNvSpPr txBox="1"/>
          <p:nvPr/>
        </p:nvSpPr>
        <p:spPr>
          <a:xfrm>
            <a:off x="8498898" y="2444978"/>
            <a:ext cx="762974" cy="4823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/>
              <a:t>+</a:t>
            </a:r>
            <a:endParaRPr lang="en-US" sz="2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A978CB-8DC5-4D40-9A1C-38BDDEB73E21}"/>
              </a:ext>
            </a:extLst>
          </p:cNvPr>
          <p:cNvSpPr txBox="1"/>
          <p:nvPr/>
        </p:nvSpPr>
        <p:spPr>
          <a:xfrm>
            <a:off x="8072585" y="5653881"/>
            <a:ext cx="1427676" cy="4616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验证消息</a:t>
            </a:r>
            <a:endParaRPr 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CF84518-ADA8-6E42-8A5B-59D538F08813}"/>
              </a:ext>
            </a:extLst>
          </p:cNvPr>
          <p:cNvSpPr txBox="1"/>
          <p:nvPr/>
        </p:nvSpPr>
        <p:spPr>
          <a:xfrm>
            <a:off x="6816436" y="3500608"/>
            <a:ext cx="3934188" cy="5232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ja-JP" altLang="en-US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核心数据结构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en-US" altLang="zh-CN" sz="28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DVNet</a:t>
            </a: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98C6DA2-4D3D-A646-8E17-5060774434D3}"/>
              </a:ext>
            </a:extLst>
          </p:cNvPr>
          <p:cNvSpPr txBox="1"/>
          <p:nvPr/>
        </p:nvSpPr>
        <p:spPr>
          <a:xfrm>
            <a:off x="7718960" y="4341785"/>
            <a:ext cx="2090057" cy="4616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设备子任务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118F42A-4C05-7A47-AFEE-26F88A6281F6}"/>
              </a:ext>
            </a:extLst>
          </p:cNvPr>
          <p:cNvCxnSpPr>
            <a:cxnSpLocks/>
          </p:cNvCxnSpPr>
          <p:nvPr/>
        </p:nvCxnSpPr>
        <p:spPr>
          <a:xfrm>
            <a:off x="8745975" y="3970217"/>
            <a:ext cx="0" cy="366613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33B22B2-EE16-A74F-98B6-0A0D91545B72}"/>
              </a:ext>
            </a:extLst>
          </p:cNvPr>
          <p:cNvCxnSpPr>
            <a:cxnSpLocks/>
          </p:cNvCxnSpPr>
          <p:nvPr/>
        </p:nvCxnSpPr>
        <p:spPr>
          <a:xfrm flipH="1">
            <a:off x="7039318" y="4792840"/>
            <a:ext cx="414714" cy="275104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4EF4662-1CEF-4E40-92BA-98C51A0D0DB3}"/>
              </a:ext>
            </a:extLst>
          </p:cNvPr>
          <p:cNvCxnSpPr>
            <a:cxnSpLocks/>
          </p:cNvCxnSpPr>
          <p:nvPr/>
        </p:nvCxnSpPr>
        <p:spPr>
          <a:xfrm>
            <a:off x="10044816" y="4792840"/>
            <a:ext cx="377006" cy="22925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B30D301-38D0-D945-874A-C8C916D42FB9}"/>
              </a:ext>
            </a:extLst>
          </p:cNvPr>
          <p:cNvCxnSpPr>
            <a:cxnSpLocks/>
          </p:cNvCxnSpPr>
          <p:nvPr/>
        </p:nvCxnSpPr>
        <p:spPr>
          <a:xfrm>
            <a:off x="8750895" y="4792840"/>
            <a:ext cx="0" cy="314468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80267F1-2928-A247-A17B-D910112D4BAE}"/>
              </a:ext>
            </a:extLst>
          </p:cNvPr>
          <p:cNvCxnSpPr>
            <a:cxnSpLocks/>
          </p:cNvCxnSpPr>
          <p:nvPr/>
        </p:nvCxnSpPr>
        <p:spPr>
          <a:xfrm flipH="1">
            <a:off x="7001286" y="5589151"/>
            <a:ext cx="940918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BDAEBA7-8C5D-4D4D-B5C3-896A355A9C0F}"/>
              </a:ext>
            </a:extLst>
          </p:cNvPr>
          <p:cNvCxnSpPr>
            <a:cxnSpLocks/>
          </p:cNvCxnSpPr>
          <p:nvPr/>
        </p:nvCxnSpPr>
        <p:spPr>
          <a:xfrm flipH="1">
            <a:off x="9261873" y="5583139"/>
            <a:ext cx="940918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8A421F74-06F4-FE4F-B301-3B8DCF915DBC}"/>
              </a:ext>
            </a:extLst>
          </p:cNvPr>
          <p:cNvSpPr/>
          <p:nvPr/>
        </p:nvSpPr>
        <p:spPr>
          <a:xfrm>
            <a:off x="2924175" y="2305056"/>
            <a:ext cx="2660418" cy="776156"/>
          </a:xfrm>
          <a:prstGeom prst="roundRect">
            <a:avLst>
              <a:gd name="adj" fmla="val 7576"/>
            </a:avLst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4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高级声明式</a:t>
            </a:r>
            <a:endParaRPr lang="en-US" altLang="ja-JP" sz="24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lang="ja-JP" altLang="en-US" sz="24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验证规范语言</a:t>
            </a:r>
            <a:endParaRPr lang="en-US" sz="24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B590B20B-B9AD-9B43-9938-951FCA2A88D0}"/>
              </a:ext>
            </a:extLst>
          </p:cNvPr>
          <p:cNvSpPr/>
          <p:nvPr/>
        </p:nvSpPr>
        <p:spPr>
          <a:xfrm>
            <a:off x="2919408" y="3622985"/>
            <a:ext cx="2678755" cy="746962"/>
          </a:xfrm>
          <a:prstGeom prst="roundRect">
            <a:avLst>
              <a:gd name="adj" fmla="val 7576"/>
            </a:avLst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4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验证规划器</a:t>
            </a:r>
            <a:endParaRPr lang="en-US" sz="24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8F35CCCE-8D25-2546-B740-1718FA25D4F8}"/>
              </a:ext>
            </a:extLst>
          </p:cNvPr>
          <p:cNvSpPr/>
          <p:nvPr/>
        </p:nvSpPr>
        <p:spPr>
          <a:xfrm>
            <a:off x="2919408" y="5162143"/>
            <a:ext cx="2693646" cy="818703"/>
          </a:xfrm>
          <a:prstGeom prst="roundRect">
            <a:avLst>
              <a:gd name="adj" fmla="val 7576"/>
            </a:avLst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4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设备自验证器</a:t>
            </a:r>
            <a:endParaRPr lang="en-US" altLang="ja-JP" sz="24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lang="en-US" altLang="zh-CN" sz="24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lang="ja-JP" altLang="en-US" sz="24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分布式验证协议</a:t>
            </a:r>
            <a:endParaRPr lang="en-US" sz="24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3" name="Right Arrow 32">
            <a:extLst>
              <a:ext uri="{FF2B5EF4-FFF2-40B4-BE49-F238E27FC236}">
                <a16:creationId xmlns:a16="http://schemas.microsoft.com/office/drawing/2014/main" id="{A37CC4A6-2513-E843-8F69-0CBDB96CAFA2}"/>
              </a:ext>
            </a:extLst>
          </p:cNvPr>
          <p:cNvSpPr/>
          <p:nvPr/>
        </p:nvSpPr>
        <p:spPr>
          <a:xfrm rot="5400000">
            <a:off x="4097880" y="2974330"/>
            <a:ext cx="330198" cy="78867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ight Arrow 33">
            <a:extLst>
              <a:ext uri="{FF2B5EF4-FFF2-40B4-BE49-F238E27FC236}">
                <a16:creationId xmlns:a16="http://schemas.microsoft.com/office/drawing/2014/main" id="{A0FA3954-B123-6445-81A8-DB7DB7C753D5}"/>
              </a:ext>
            </a:extLst>
          </p:cNvPr>
          <p:cNvSpPr/>
          <p:nvPr/>
        </p:nvSpPr>
        <p:spPr>
          <a:xfrm rot="5400000">
            <a:off x="4097880" y="4362738"/>
            <a:ext cx="330198" cy="78867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Left Brace 34">
            <a:extLst>
              <a:ext uri="{FF2B5EF4-FFF2-40B4-BE49-F238E27FC236}">
                <a16:creationId xmlns:a16="http://schemas.microsoft.com/office/drawing/2014/main" id="{BB1B8F1E-37B8-5C43-B262-EBA9F8BBCC05}"/>
              </a:ext>
            </a:extLst>
          </p:cNvPr>
          <p:cNvSpPr/>
          <p:nvPr/>
        </p:nvSpPr>
        <p:spPr>
          <a:xfrm>
            <a:off x="5619806" y="2293723"/>
            <a:ext cx="425772" cy="802188"/>
          </a:xfrm>
          <a:prstGeom prst="leftBrace">
            <a:avLst>
              <a:gd name="adj1" fmla="val 32196"/>
              <a:gd name="adj2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Left Brace 35">
            <a:extLst>
              <a:ext uri="{FF2B5EF4-FFF2-40B4-BE49-F238E27FC236}">
                <a16:creationId xmlns:a16="http://schemas.microsoft.com/office/drawing/2014/main" id="{1A8D46A7-6187-494A-A3F2-C619B8C436CA}"/>
              </a:ext>
            </a:extLst>
          </p:cNvPr>
          <p:cNvSpPr/>
          <p:nvPr/>
        </p:nvSpPr>
        <p:spPr>
          <a:xfrm>
            <a:off x="5619806" y="5114295"/>
            <a:ext cx="425772" cy="914400"/>
          </a:xfrm>
          <a:prstGeom prst="leftBrace">
            <a:avLst>
              <a:gd name="adj1" fmla="val 32196"/>
              <a:gd name="adj2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Left Brace 36">
            <a:extLst>
              <a:ext uri="{FF2B5EF4-FFF2-40B4-BE49-F238E27FC236}">
                <a16:creationId xmlns:a16="http://schemas.microsoft.com/office/drawing/2014/main" id="{8C9E0F3B-7826-A647-8498-44C1F5926BD6}"/>
              </a:ext>
            </a:extLst>
          </p:cNvPr>
          <p:cNvSpPr/>
          <p:nvPr/>
        </p:nvSpPr>
        <p:spPr>
          <a:xfrm>
            <a:off x="5619806" y="3225406"/>
            <a:ext cx="425772" cy="1727420"/>
          </a:xfrm>
          <a:prstGeom prst="leftBrace">
            <a:avLst>
              <a:gd name="adj1" fmla="val 32196"/>
              <a:gd name="adj2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83619F2-0EB7-D74C-959F-DD4D6BA889DB}"/>
              </a:ext>
            </a:extLst>
          </p:cNvPr>
          <p:cNvSpPr txBox="1"/>
          <p:nvPr/>
        </p:nvSpPr>
        <p:spPr>
          <a:xfrm>
            <a:off x="506597" y="2117903"/>
            <a:ext cx="23326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挑战</a:t>
            </a:r>
            <a:r>
              <a:rPr lang="en-US" altLang="zh-CN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lang="ja-JP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正确性要求</a:t>
            </a:r>
            <a:endParaRPr lang="en-US" altLang="ja-JP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lang="ja-JP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灵活表达</a:t>
            </a:r>
            <a:endParaRPr 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C5D99BC-4D87-FE4E-90FC-64D1073884C9}"/>
              </a:ext>
            </a:extLst>
          </p:cNvPr>
          <p:cNvSpPr txBox="1"/>
          <p:nvPr/>
        </p:nvSpPr>
        <p:spPr>
          <a:xfrm>
            <a:off x="554222" y="3437636"/>
            <a:ext cx="22149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挑战</a:t>
            </a:r>
            <a:r>
              <a:rPr lang="en-US" altLang="zh-CN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2:</a:t>
            </a:r>
          </a:p>
          <a:p>
            <a:pPr algn="ctr"/>
            <a:r>
              <a:rPr lang="ja-JP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轻量设备级</a:t>
            </a:r>
            <a:endParaRPr lang="en-US" altLang="ja-JP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lang="ja-JP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任务分解</a:t>
            </a:r>
            <a:endParaRPr 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292AAA-7AB7-A344-BE98-B6BAED539AC9}"/>
              </a:ext>
            </a:extLst>
          </p:cNvPr>
          <p:cNvSpPr txBox="1"/>
          <p:nvPr/>
        </p:nvSpPr>
        <p:spPr>
          <a:xfrm>
            <a:off x="627801" y="4922172"/>
            <a:ext cx="20311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挑战</a:t>
            </a:r>
            <a:r>
              <a:rPr lang="en-US" altLang="zh-CN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3:</a:t>
            </a:r>
          </a:p>
          <a:p>
            <a:pPr algn="ctr"/>
            <a:r>
              <a:rPr lang="ja-JP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设备高效</a:t>
            </a:r>
            <a:endParaRPr lang="en-US" altLang="ja-JP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lang="ja-JP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协作验证</a:t>
            </a:r>
            <a:endParaRPr 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26544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/>
      <p:bldP spid="10" grpId="0" animBg="1"/>
      <p:bldP spid="11" grpId="0" animBg="1"/>
      <p:bldP spid="12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/>
      <p:bldP spid="39" grpId="0"/>
      <p:bldP spid="4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486C19-D6D7-D54A-B880-FC93912BCE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Coral: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框架工作流程</a:t>
            </a: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330FC9-6C34-9A46-B9F9-A84C3050A3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3CBEB-A62C-7547-B7F6-B847810FF90F}" type="slidenum">
              <a:rPr lang="en-US" smtClean="0"/>
              <a:t>13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69C290-EA03-E547-8D71-F402FE7AF759}"/>
              </a:ext>
            </a:extLst>
          </p:cNvPr>
          <p:cNvSpPr txBox="1"/>
          <p:nvPr/>
        </p:nvSpPr>
        <p:spPr>
          <a:xfrm>
            <a:off x="838200" y="1752243"/>
            <a:ext cx="101620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ja-JP" altLang="en-US" sz="2800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网络正确性要求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ja-JP" altLang="en-US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所有从</a:t>
            </a:r>
            <a:r>
              <a:rPr lang="en-US" altLang="ja-JP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</a:t>
            </a:r>
            <a:r>
              <a:rPr lang="ja-JP" altLang="en-US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进入网络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ja-JP" altLang="en-US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且目的</a:t>
            </a:r>
            <a:r>
              <a:rPr lang="en-US" altLang="ja-JP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IP</a:t>
            </a:r>
            <a:r>
              <a:rPr lang="ja-JP" altLang="en-US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属于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10.0.0.0/23</a:t>
            </a:r>
            <a:r>
              <a:rPr lang="ja-JP" altLang="en-US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的数据包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ja-JP" altLang="en-US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需要全部沿着一条简单路径经过</a:t>
            </a:r>
            <a:r>
              <a:rPr lang="en-US" altLang="ja-JP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W</a:t>
            </a:r>
            <a:r>
              <a:rPr lang="ja-JP" altLang="en-US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后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ja-JP" altLang="en-US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抵达</a:t>
            </a:r>
            <a:r>
              <a:rPr lang="en-US" altLang="ja-JP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</a:t>
            </a:r>
            <a:endParaRPr lang="en-US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08074E-43AF-804E-A41D-015E2FCE0A6E}"/>
              </a:ext>
            </a:extLst>
          </p:cNvPr>
          <p:cNvSpPr txBox="1"/>
          <p:nvPr/>
        </p:nvSpPr>
        <p:spPr>
          <a:xfrm>
            <a:off x="838200" y="3316983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网络拓扑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endParaRPr lang="en-US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30065A8-DFAA-184C-9E9B-3D635583D3EB}"/>
              </a:ext>
            </a:extLst>
          </p:cNvPr>
          <p:cNvGrpSpPr/>
          <p:nvPr/>
        </p:nvGrpSpPr>
        <p:grpSpPr>
          <a:xfrm>
            <a:off x="1312617" y="3963314"/>
            <a:ext cx="9004926" cy="2578938"/>
            <a:chOff x="139065" y="3653620"/>
            <a:chExt cx="9004926" cy="2578938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D73D6895-BC0F-4C4B-AC1D-45F2CBF49504}"/>
                </a:ext>
              </a:extLst>
            </p:cNvPr>
            <p:cNvGrpSpPr/>
            <p:nvPr/>
          </p:nvGrpSpPr>
          <p:grpSpPr>
            <a:xfrm>
              <a:off x="139065" y="3997291"/>
              <a:ext cx="9004926" cy="2235267"/>
              <a:chOff x="231665" y="3997291"/>
              <a:chExt cx="9004926" cy="2235267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73F0F5C8-5439-5541-9502-015B14DB8F75}"/>
                  </a:ext>
                </a:extLst>
              </p:cNvPr>
              <p:cNvGrpSpPr/>
              <p:nvPr/>
            </p:nvGrpSpPr>
            <p:grpSpPr>
              <a:xfrm>
                <a:off x="231665" y="3997291"/>
                <a:ext cx="7593173" cy="1823070"/>
                <a:chOff x="787250" y="2643053"/>
                <a:chExt cx="7593173" cy="1823070"/>
              </a:xfrm>
            </p:grpSpPr>
            <p:cxnSp>
              <p:nvCxnSpPr>
                <p:cNvPr id="18" name="Straight Connector 17">
                  <a:extLst>
                    <a:ext uri="{FF2B5EF4-FFF2-40B4-BE49-F238E27FC236}">
                      <a16:creationId xmlns:a16="http://schemas.microsoft.com/office/drawing/2014/main" id="{D462CCFB-CC27-D740-AB29-3F2DC94E46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174325" y="3612923"/>
                  <a:ext cx="1303062" cy="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Straight Connector 18">
                  <a:extLst>
                    <a:ext uri="{FF2B5EF4-FFF2-40B4-BE49-F238E27FC236}">
                      <a16:creationId xmlns:a16="http://schemas.microsoft.com/office/drawing/2014/main" id="{A89F7F3A-19EB-B641-A895-FAC8DC9558F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091945" y="2647742"/>
                  <a:ext cx="904298" cy="710623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Straight Connector 19">
                  <a:extLst>
                    <a:ext uri="{FF2B5EF4-FFF2-40B4-BE49-F238E27FC236}">
                      <a16:creationId xmlns:a16="http://schemas.microsoft.com/office/drawing/2014/main" id="{34C7B819-B403-C645-9DC2-30CAF2215D1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716243" y="2643053"/>
                  <a:ext cx="960154" cy="4689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Straight Connector 20">
                  <a:extLst>
                    <a:ext uri="{FF2B5EF4-FFF2-40B4-BE49-F238E27FC236}">
                      <a16:creationId xmlns:a16="http://schemas.microsoft.com/office/drawing/2014/main" id="{6628AFDE-7E75-4148-8F11-9C9163F5616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091945" y="3867481"/>
                  <a:ext cx="1744375" cy="598642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Connector 21">
                  <a:extLst>
                    <a:ext uri="{FF2B5EF4-FFF2-40B4-BE49-F238E27FC236}">
                      <a16:creationId xmlns:a16="http://schemas.microsoft.com/office/drawing/2014/main" id="{E87DDCA4-F8AD-D14C-84B1-91A98A572C4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556320" y="3867481"/>
                  <a:ext cx="1824103" cy="598642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Straight Connector 22">
                  <a:extLst>
                    <a:ext uri="{FF2B5EF4-FFF2-40B4-BE49-F238E27FC236}">
                      <a16:creationId xmlns:a16="http://schemas.microsoft.com/office/drawing/2014/main" id="{9C407151-69B2-1E4D-8571-A362B591FEA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396397" y="2643053"/>
                  <a:ext cx="984026" cy="715312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Connector 23">
                  <a:extLst>
                    <a:ext uri="{FF2B5EF4-FFF2-40B4-BE49-F238E27FC236}">
                      <a16:creationId xmlns:a16="http://schemas.microsoft.com/office/drawing/2014/main" id="{9EF90D84-A7E4-E748-B581-FEDBBA6ADEF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356243" y="3007742"/>
                  <a:ext cx="585519" cy="1203823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Straight Connector 24">
                  <a:extLst>
                    <a:ext uri="{FF2B5EF4-FFF2-40B4-BE49-F238E27FC236}">
                      <a16:creationId xmlns:a16="http://schemas.microsoft.com/office/drawing/2014/main" id="{90F81EE3-5330-574E-8D73-B0037420347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450878" y="3003053"/>
                  <a:ext cx="585519" cy="1208512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Connector 25">
                  <a:extLst>
                    <a:ext uri="{FF2B5EF4-FFF2-40B4-BE49-F238E27FC236}">
                      <a16:creationId xmlns:a16="http://schemas.microsoft.com/office/drawing/2014/main" id="{193D3C19-7A0F-8346-B2D7-F8DD4792526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87250" y="3612923"/>
                  <a:ext cx="667075" cy="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0FABF41D-649F-D849-B487-827404C027B4}"/>
                  </a:ext>
                </a:extLst>
              </p:cNvPr>
              <p:cNvSpPr/>
              <p:nvPr/>
            </p:nvSpPr>
            <p:spPr>
              <a:xfrm>
                <a:off x="7089849" y="5647783"/>
                <a:ext cx="2146742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3200" b="1" dirty="0"/>
                  <a:t>10.0.0.0/23</a:t>
                </a:r>
                <a:endParaRPr lang="en-US" sz="3200" b="1" dirty="0"/>
              </a:p>
            </p:txBody>
          </p: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E059602D-45CB-1944-B6C3-B8AD35A5CF2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79396" y="5327161"/>
                <a:ext cx="0" cy="391535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3E11792-BDB0-F840-B728-91BF1B8F660F}"/>
                </a:ext>
              </a:extLst>
            </p:cNvPr>
            <p:cNvSpPr/>
            <p:nvPr/>
          </p:nvSpPr>
          <p:spPr>
            <a:xfrm>
              <a:off x="813457" y="4596872"/>
              <a:ext cx="720000" cy="7200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b="1" dirty="0">
                  <a:solidFill>
                    <a:schemeClr val="tx1"/>
                  </a:solidFill>
                </a:rPr>
                <a:t>S</a:t>
              </a:r>
              <a:endParaRPr lang="en-US" sz="3600" b="1" dirty="0">
                <a:solidFill>
                  <a:schemeClr val="tx1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85E2C22-1091-C549-A165-8818FD216ECD}"/>
                </a:ext>
              </a:extLst>
            </p:cNvPr>
            <p:cNvSpPr/>
            <p:nvPr/>
          </p:nvSpPr>
          <p:spPr>
            <a:xfrm>
              <a:off x="2760757" y="4596872"/>
              <a:ext cx="720000" cy="7200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b="1" dirty="0">
                  <a:solidFill>
                    <a:schemeClr val="tx1"/>
                  </a:solidFill>
                </a:rPr>
                <a:t>A</a:t>
              </a:r>
              <a:endParaRPr lang="en-US" sz="3600" b="1" dirty="0">
                <a:solidFill>
                  <a:schemeClr val="tx1"/>
                </a:solidFill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211FC4E-F402-DB46-9891-1F89288EF7F7}"/>
                </a:ext>
              </a:extLst>
            </p:cNvPr>
            <p:cNvSpPr/>
            <p:nvPr/>
          </p:nvSpPr>
          <p:spPr>
            <a:xfrm>
              <a:off x="4349985" y="3653620"/>
              <a:ext cx="720000" cy="7200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b="1" dirty="0">
                  <a:solidFill>
                    <a:schemeClr val="tx1"/>
                  </a:solidFill>
                </a:rPr>
                <a:t>B</a:t>
              </a:r>
              <a:endParaRPr lang="en-US" sz="3600" b="1" dirty="0">
                <a:solidFill>
                  <a:schemeClr val="tx1"/>
                </a:solidFill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791FDE7-3721-E54A-82E2-CCD86835A49D}"/>
                </a:ext>
              </a:extLst>
            </p:cNvPr>
            <p:cNvSpPr/>
            <p:nvPr/>
          </p:nvSpPr>
          <p:spPr>
            <a:xfrm>
              <a:off x="6025152" y="3653620"/>
              <a:ext cx="720000" cy="7200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b="1" dirty="0">
                  <a:solidFill>
                    <a:schemeClr val="tx1"/>
                  </a:solidFill>
                </a:rPr>
                <a:t>C</a:t>
              </a:r>
              <a:endParaRPr lang="en-US" sz="3600" b="1" dirty="0">
                <a:solidFill>
                  <a:schemeClr val="tx1"/>
                </a:solidFill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8EDA1CC-AD5C-8543-9811-92BAD3FA9824}"/>
                </a:ext>
              </a:extLst>
            </p:cNvPr>
            <p:cNvSpPr/>
            <p:nvPr/>
          </p:nvSpPr>
          <p:spPr>
            <a:xfrm>
              <a:off x="7626796" y="4597156"/>
              <a:ext cx="720000" cy="7200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b="1" dirty="0">
                  <a:solidFill>
                    <a:schemeClr val="tx1"/>
                  </a:solidFill>
                </a:rPr>
                <a:t>D</a:t>
              </a:r>
              <a:endParaRPr lang="en-US" sz="3600" b="1" dirty="0">
                <a:solidFill>
                  <a:schemeClr val="tx1"/>
                </a:soli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7B0061F-02FD-C340-94B6-56A34F7C1150}"/>
                </a:ext>
              </a:extLst>
            </p:cNvPr>
            <p:cNvSpPr/>
            <p:nvPr/>
          </p:nvSpPr>
          <p:spPr>
            <a:xfrm>
              <a:off x="5200843" y="5460361"/>
              <a:ext cx="720000" cy="7200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b="1" dirty="0">
                  <a:solidFill>
                    <a:schemeClr val="tx1"/>
                  </a:solidFill>
                </a:rPr>
                <a:t>W</a:t>
              </a:r>
              <a:endParaRPr lang="en-US" sz="3600" b="1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447191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486C19-D6D7-D54A-B880-FC93912BCE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第一步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：网络正确性要求程序</a:t>
            </a: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330FC9-6C34-9A46-B9F9-A84C3050A3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3CBEB-A62C-7547-B7F6-B847810FF90F}" type="slidenum">
              <a:rPr lang="en-US" smtClean="0"/>
              <a:t>14</a:t>
            </a:fld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90150FC-3D1B-624D-827A-CF51884DF189}"/>
              </a:ext>
            </a:extLst>
          </p:cNvPr>
          <p:cNvSpPr txBox="1"/>
          <p:nvPr/>
        </p:nvSpPr>
        <p:spPr>
          <a:xfrm>
            <a:off x="1758947" y="4444570"/>
            <a:ext cx="8022003" cy="46166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/>
              <a:t>(</a:t>
            </a:r>
            <a:r>
              <a:rPr lang="en-US" altLang="zh-CN" sz="2400" dirty="0" err="1"/>
              <a:t>dstIP</a:t>
            </a:r>
            <a:r>
              <a:rPr lang="zh-CN" altLang="en-US" sz="2400" dirty="0"/>
              <a:t> </a:t>
            </a:r>
            <a:r>
              <a:rPr lang="en-US" altLang="zh-CN" sz="2400" dirty="0"/>
              <a:t>=</a:t>
            </a:r>
            <a:r>
              <a:rPr lang="zh-CN" altLang="en-US" sz="2400" dirty="0"/>
              <a:t> </a:t>
            </a:r>
            <a:r>
              <a:rPr lang="en-US" altLang="zh-CN" sz="2400" dirty="0"/>
              <a:t>10.0.0.0/23,</a:t>
            </a:r>
            <a:r>
              <a:rPr lang="zh-CN" altLang="en-US" sz="2400" dirty="0"/>
              <a:t> </a:t>
            </a:r>
            <a:r>
              <a:rPr lang="en-US" altLang="zh-CN" sz="2400" dirty="0"/>
              <a:t>[S],</a:t>
            </a:r>
            <a:r>
              <a:rPr lang="zh-CN" altLang="en-US" sz="2400" dirty="0"/>
              <a:t> </a:t>
            </a:r>
            <a:r>
              <a:rPr lang="en-US" altLang="zh-CN" sz="2400" dirty="0"/>
              <a:t>S</a:t>
            </a:r>
            <a:r>
              <a:rPr lang="zh-CN" altLang="en-US" sz="2400" dirty="0"/>
              <a:t> </a:t>
            </a:r>
            <a:r>
              <a:rPr lang="en-US" altLang="zh-CN" sz="2400" dirty="0"/>
              <a:t>.</a:t>
            </a:r>
            <a:r>
              <a:rPr lang="zh-CN" altLang="en-US" sz="2400" dirty="0"/>
              <a:t>* </a:t>
            </a:r>
            <a:r>
              <a:rPr lang="en-US" altLang="zh-CN" sz="2400" dirty="0"/>
              <a:t>W</a:t>
            </a:r>
            <a:r>
              <a:rPr lang="zh-CN" altLang="en-US" sz="2400" dirty="0"/>
              <a:t> </a:t>
            </a:r>
            <a:r>
              <a:rPr lang="en-US" altLang="zh-CN" sz="2400" dirty="0"/>
              <a:t>.</a:t>
            </a:r>
            <a:r>
              <a:rPr lang="zh-CN" altLang="en-US" sz="2400" dirty="0"/>
              <a:t>* </a:t>
            </a:r>
            <a:r>
              <a:rPr lang="en-US" altLang="zh-CN" sz="2400" dirty="0"/>
              <a:t>D</a:t>
            </a:r>
            <a:r>
              <a:rPr lang="zh-CN" altLang="en-US" sz="2400" dirty="0"/>
              <a:t> </a:t>
            </a:r>
            <a:r>
              <a:rPr lang="en-US" altLang="zh-CN" sz="2400" b="1" dirty="0"/>
              <a:t>and</a:t>
            </a:r>
            <a:r>
              <a:rPr lang="zh-CN" altLang="en-US" sz="2400" dirty="0"/>
              <a:t> </a:t>
            </a:r>
            <a:r>
              <a:rPr lang="en-US" altLang="zh-CN" sz="2400" b="1" dirty="0" err="1"/>
              <a:t>loop_free</a:t>
            </a:r>
            <a:r>
              <a:rPr lang="en-US" altLang="zh-CN" sz="2400" dirty="0"/>
              <a:t>,</a:t>
            </a:r>
            <a:r>
              <a:rPr lang="zh-CN" altLang="en-US" sz="2400" dirty="0"/>
              <a:t> </a:t>
            </a:r>
            <a:r>
              <a:rPr lang="en-US" altLang="zh-CN" sz="2400" dirty="0"/>
              <a:t>"exist</a:t>
            </a:r>
            <a:r>
              <a:rPr lang="zh-CN" altLang="en-US" sz="2400" dirty="0"/>
              <a:t> </a:t>
            </a:r>
            <a:r>
              <a:rPr lang="en-US" altLang="zh-CN" sz="2400" dirty="0"/>
              <a:t>&gt;=1")</a:t>
            </a:r>
            <a:endParaRPr lang="en-US" sz="2400" dirty="0"/>
          </a:p>
        </p:txBody>
      </p:sp>
      <p:sp>
        <p:nvSpPr>
          <p:cNvPr id="3" name="Down Arrow 2">
            <a:extLst>
              <a:ext uri="{FF2B5EF4-FFF2-40B4-BE49-F238E27FC236}">
                <a16:creationId xmlns:a16="http://schemas.microsoft.com/office/drawing/2014/main" id="{084B7E7F-63F4-8048-8462-D32889BF1437}"/>
              </a:ext>
            </a:extLst>
          </p:cNvPr>
          <p:cNvSpPr/>
          <p:nvPr/>
        </p:nvSpPr>
        <p:spPr>
          <a:xfrm>
            <a:off x="5004815" y="2905036"/>
            <a:ext cx="889000" cy="6228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33AFA48-21CD-E54E-A377-ACD2F63AB4A9}"/>
              </a:ext>
            </a:extLst>
          </p:cNvPr>
          <p:cNvSpPr txBox="1"/>
          <p:nvPr/>
        </p:nvSpPr>
        <p:spPr>
          <a:xfrm>
            <a:off x="838200" y="3669082"/>
            <a:ext cx="75905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Coral</a:t>
            </a:r>
            <a:r>
              <a:rPr lang="ja-JP" altLang="en-US" sz="2800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程序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ja-JP" altLang="en-US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基于正则表达式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ja-JP" altLang="en-US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指定网络正确性</a:t>
            </a:r>
            <a:endParaRPr lang="en-US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86B73D-8ECC-854F-88CF-46B3654F2F1C}"/>
              </a:ext>
            </a:extLst>
          </p:cNvPr>
          <p:cNvSpPr txBox="1"/>
          <p:nvPr/>
        </p:nvSpPr>
        <p:spPr>
          <a:xfrm>
            <a:off x="838200" y="1752243"/>
            <a:ext cx="101620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ja-JP" altLang="en-US" sz="2800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网络正确性要求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ja-JP" altLang="en-US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所有从</a:t>
            </a:r>
            <a:r>
              <a:rPr lang="en-US" altLang="ja-JP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</a:t>
            </a:r>
            <a:r>
              <a:rPr lang="ja-JP" altLang="en-US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进入网络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ja-JP" altLang="en-US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且目的</a:t>
            </a:r>
            <a:r>
              <a:rPr lang="en-US" altLang="ja-JP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IP</a:t>
            </a:r>
            <a:r>
              <a:rPr lang="ja-JP" altLang="en-US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属于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10.0.0.0/23</a:t>
            </a:r>
            <a:r>
              <a:rPr lang="ja-JP" altLang="en-US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的数据包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ja-JP" altLang="en-US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需要全部沿着一条简单路径经过</a:t>
            </a:r>
            <a:r>
              <a:rPr lang="en-US" altLang="ja-JP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W</a:t>
            </a:r>
            <a:r>
              <a:rPr lang="ja-JP" altLang="en-US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后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ja-JP" altLang="en-US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抵达</a:t>
            </a:r>
            <a:r>
              <a:rPr lang="en-US" altLang="ja-JP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</a:t>
            </a:r>
            <a:endParaRPr lang="en-US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FC3E85F0-8629-A841-A072-6ADCE0F4A74D}"/>
              </a:ext>
            </a:extLst>
          </p:cNvPr>
          <p:cNvSpPr/>
          <p:nvPr/>
        </p:nvSpPr>
        <p:spPr>
          <a:xfrm rot="5400000">
            <a:off x="2901841" y="4013792"/>
            <a:ext cx="373255" cy="2360676"/>
          </a:xfrm>
          <a:prstGeom prst="rightBrace">
            <a:avLst>
              <a:gd name="adj1" fmla="val 78327"/>
              <a:gd name="adj2" fmla="val 49497"/>
            </a:avLst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C014F13E-4E57-7649-A394-DC57CF92608F}"/>
              </a:ext>
            </a:extLst>
          </p:cNvPr>
          <p:cNvSpPr/>
          <p:nvPr/>
        </p:nvSpPr>
        <p:spPr>
          <a:xfrm rot="5400000">
            <a:off x="6321048" y="3588050"/>
            <a:ext cx="373255" cy="3206337"/>
          </a:xfrm>
          <a:prstGeom prst="rightBrace">
            <a:avLst>
              <a:gd name="adj1" fmla="val 78327"/>
              <a:gd name="adj2" fmla="val 49497"/>
            </a:avLst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Brace 10">
            <a:extLst>
              <a:ext uri="{FF2B5EF4-FFF2-40B4-BE49-F238E27FC236}">
                <a16:creationId xmlns:a16="http://schemas.microsoft.com/office/drawing/2014/main" id="{1E8A2629-3517-6D46-BC6E-F57150B8A88C}"/>
              </a:ext>
            </a:extLst>
          </p:cNvPr>
          <p:cNvSpPr/>
          <p:nvPr/>
        </p:nvSpPr>
        <p:spPr>
          <a:xfrm rot="5400000">
            <a:off x="8814770" y="4411668"/>
            <a:ext cx="373255" cy="1559104"/>
          </a:xfrm>
          <a:prstGeom prst="rightBrace">
            <a:avLst>
              <a:gd name="adj1" fmla="val 78327"/>
              <a:gd name="adj2" fmla="val 49497"/>
            </a:avLst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F7AF84-1685-9C40-85EE-C6813DC1F330}"/>
              </a:ext>
            </a:extLst>
          </p:cNvPr>
          <p:cNvSpPr txBox="1"/>
          <p:nvPr/>
        </p:nvSpPr>
        <p:spPr>
          <a:xfrm>
            <a:off x="2414985" y="5377845"/>
            <a:ext cx="13469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数据包</a:t>
            </a:r>
            <a:endParaRPr lang="en-US" altLang="ja-JP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lang="ja-JP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空间</a:t>
            </a:r>
            <a:endParaRPr 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A644A74-52AD-6C4E-8B45-E59312708493}"/>
              </a:ext>
            </a:extLst>
          </p:cNvPr>
          <p:cNvSpPr txBox="1"/>
          <p:nvPr/>
        </p:nvSpPr>
        <p:spPr>
          <a:xfrm>
            <a:off x="4132945" y="5397614"/>
            <a:ext cx="9592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网络</a:t>
            </a:r>
            <a:endParaRPr lang="en-US" altLang="ja-JP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lang="ja-JP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入口</a:t>
            </a:r>
            <a:endParaRPr 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4" name="Right Brace 13">
            <a:extLst>
              <a:ext uri="{FF2B5EF4-FFF2-40B4-BE49-F238E27FC236}">
                <a16:creationId xmlns:a16="http://schemas.microsoft.com/office/drawing/2014/main" id="{2022A5A3-3CC8-1945-B049-D19D8AF80637}"/>
              </a:ext>
            </a:extLst>
          </p:cNvPr>
          <p:cNvSpPr/>
          <p:nvPr/>
        </p:nvSpPr>
        <p:spPr>
          <a:xfrm rot="5400000">
            <a:off x="4425944" y="5053661"/>
            <a:ext cx="373255" cy="275113"/>
          </a:xfrm>
          <a:prstGeom prst="rightBrace">
            <a:avLst>
              <a:gd name="adj1" fmla="val 78327"/>
              <a:gd name="adj2" fmla="val 49497"/>
            </a:avLst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B803032-DADE-5E4C-8BDB-CE36BE862821}"/>
              </a:ext>
            </a:extLst>
          </p:cNvPr>
          <p:cNvSpPr txBox="1"/>
          <p:nvPr/>
        </p:nvSpPr>
        <p:spPr>
          <a:xfrm>
            <a:off x="5469908" y="5430373"/>
            <a:ext cx="20590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合法网络路径集合</a:t>
            </a:r>
            <a:endParaRPr 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FED3C59-81AE-0248-91BC-D73139F5A582}"/>
              </a:ext>
            </a:extLst>
          </p:cNvPr>
          <p:cNvSpPr txBox="1"/>
          <p:nvPr/>
        </p:nvSpPr>
        <p:spPr>
          <a:xfrm>
            <a:off x="7977917" y="5430373"/>
            <a:ext cx="20590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合法网络路径数量</a:t>
            </a:r>
            <a:endParaRPr 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11217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3" grpId="0" animBg="1"/>
      <p:bldP spid="28" grpId="0"/>
      <p:bldP spid="6" grpId="0" animBg="1"/>
      <p:bldP spid="10" grpId="0" animBg="1"/>
      <p:bldP spid="11" grpId="0" animBg="1"/>
      <p:bldP spid="7" grpId="0"/>
      <p:bldP spid="13" grpId="0"/>
      <p:bldP spid="14" grpId="0" animBg="1"/>
      <p:bldP spid="15" grpId="0"/>
      <p:bldP spid="1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C76F3-C3F0-E848-A668-090D0BEA26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第二步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构建</a:t>
            </a:r>
            <a:r>
              <a:rPr lang="en-US" altLang="zh-CN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DVNet</a:t>
            </a: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785B69-2BBD-C143-8BEC-CEBD185D4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3CBEB-A62C-7547-B7F6-B847810FF90F}" type="slidenum">
              <a:rPr lang="en-US" smtClean="0"/>
              <a:t>15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13C4C5-0DB7-5444-BADF-6E59E8580103}"/>
              </a:ext>
            </a:extLst>
          </p:cNvPr>
          <p:cNvSpPr txBox="1"/>
          <p:nvPr/>
        </p:nvSpPr>
        <p:spPr>
          <a:xfrm>
            <a:off x="919393" y="2301001"/>
            <a:ext cx="4147907" cy="64633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(</a:t>
            </a:r>
            <a:r>
              <a:rPr lang="en-US" altLang="zh-CN" dirty="0" err="1"/>
              <a:t>dstIP</a:t>
            </a:r>
            <a:r>
              <a:rPr lang="zh-CN" altLang="en-US" dirty="0"/>
              <a:t> </a:t>
            </a:r>
            <a:r>
              <a:rPr lang="en-US" altLang="zh-CN" dirty="0"/>
              <a:t>=</a:t>
            </a:r>
            <a:r>
              <a:rPr lang="zh-CN" altLang="en-US" dirty="0"/>
              <a:t> </a:t>
            </a:r>
            <a:r>
              <a:rPr lang="en-US" altLang="zh-CN" dirty="0"/>
              <a:t>10.0.0.0/23,</a:t>
            </a:r>
            <a:r>
              <a:rPr lang="zh-CN" altLang="en-US" dirty="0"/>
              <a:t> </a:t>
            </a:r>
            <a:r>
              <a:rPr lang="en-US" altLang="zh-CN" dirty="0"/>
              <a:t>[S],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zh-CN" altLang="en-US" dirty="0"/>
              <a:t>      </a:t>
            </a:r>
            <a:r>
              <a:rPr lang="en-US" altLang="zh-CN" dirty="0"/>
              <a:t>S</a:t>
            </a:r>
            <a:r>
              <a:rPr lang="zh-CN" altLang="en-US" dirty="0"/>
              <a:t> </a:t>
            </a:r>
            <a:r>
              <a:rPr lang="en-US" altLang="zh-CN" dirty="0"/>
              <a:t>.</a:t>
            </a:r>
            <a:r>
              <a:rPr lang="zh-CN" altLang="en-US" dirty="0"/>
              <a:t>* </a:t>
            </a:r>
            <a:r>
              <a:rPr lang="en-US" altLang="zh-CN" dirty="0"/>
              <a:t>W</a:t>
            </a:r>
            <a:r>
              <a:rPr lang="zh-CN" altLang="en-US" dirty="0"/>
              <a:t> </a:t>
            </a:r>
            <a:r>
              <a:rPr lang="en-US" altLang="zh-CN" dirty="0"/>
              <a:t>.</a:t>
            </a:r>
            <a:r>
              <a:rPr lang="zh-CN" altLang="en-US" dirty="0"/>
              <a:t>* </a:t>
            </a:r>
            <a:r>
              <a:rPr lang="en-US" altLang="zh-CN" dirty="0"/>
              <a:t>D</a:t>
            </a:r>
            <a:r>
              <a:rPr lang="zh-CN" altLang="en-US" dirty="0"/>
              <a:t> </a:t>
            </a:r>
            <a:r>
              <a:rPr lang="en-US" altLang="zh-CN" b="1" dirty="0"/>
              <a:t>and</a:t>
            </a:r>
            <a:r>
              <a:rPr lang="zh-CN" altLang="en-US" dirty="0"/>
              <a:t> </a:t>
            </a:r>
            <a:r>
              <a:rPr lang="en-US" altLang="zh-CN" b="1" dirty="0" err="1"/>
              <a:t>loop_free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"exist</a:t>
            </a:r>
            <a:r>
              <a:rPr lang="zh-CN" altLang="en-US" dirty="0"/>
              <a:t> </a:t>
            </a:r>
            <a:r>
              <a:rPr lang="en-US" altLang="zh-CN" dirty="0"/>
              <a:t>&gt;=1")</a:t>
            </a:r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BA0DB11-A198-6F4C-8DE6-978343041A4D}"/>
              </a:ext>
            </a:extLst>
          </p:cNvPr>
          <p:cNvSpPr txBox="1"/>
          <p:nvPr/>
        </p:nvSpPr>
        <p:spPr>
          <a:xfrm>
            <a:off x="838200" y="1588937"/>
            <a:ext cx="3057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网络正确性要求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endParaRPr lang="en-US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86C6948-0A22-9E4E-B8BA-4A8CBD608A18}"/>
              </a:ext>
            </a:extLst>
          </p:cNvPr>
          <p:cNvSpPr txBox="1"/>
          <p:nvPr/>
        </p:nvSpPr>
        <p:spPr>
          <a:xfrm>
            <a:off x="877639" y="3688346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网络拓扑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endParaRPr lang="en-US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8C31728A-B0ED-8B4D-A978-50306010D282}"/>
              </a:ext>
            </a:extLst>
          </p:cNvPr>
          <p:cNvSpPr/>
          <p:nvPr/>
        </p:nvSpPr>
        <p:spPr>
          <a:xfrm>
            <a:off x="5110145" y="3487431"/>
            <a:ext cx="686704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C9955B8-6A07-BF41-8DA6-DD544FE7C351}"/>
              </a:ext>
            </a:extLst>
          </p:cNvPr>
          <p:cNvGrpSpPr/>
          <p:nvPr/>
        </p:nvGrpSpPr>
        <p:grpSpPr>
          <a:xfrm>
            <a:off x="5962103" y="2472120"/>
            <a:ext cx="5513508" cy="3905750"/>
            <a:chOff x="4894606" y="788422"/>
            <a:chExt cx="7255441" cy="5160542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682726EF-B486-1341-8DD8-29CED2646F0A}"/>
                </a:ext>
              </a:extLst>
            </p:cNvPr>
            <p:cNvSpPr/>
            <p:nvPr/>
          </p:nvSpPr>
          <p:spPr>
            <a:xfrm>
              <a:off x="5291013" y="2129920"/>
              <a:ext cx="720000" cy="720000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2800" b="1" dirty="0">
                  <a:solidFill>
                    <a:schemeClr val="tx1"/>
                  </a:solidFill>
                </a:rPr>
                <a:t>S1</a:t>
              </a:r>
              <a:endParaRPr lang="en-US" sz="2800" b="1" dirty="0">
                <a:solidFill>
                  <a:schemeClr val="tx1"/>
                </a:solidFill>
              </a:endParaRP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FF09FBB3-80C4-1D4B-987E-6821810F82DD}"/>
                </a:ext>
              </a:extLst>
            </p:cNvPr>
            <p:cNvSpPr/>
            <p:nvPr/>
          </p:nvSpPr>
          <p:spPr>
            <a:xfrm>
              <a:off x="7808015" y="792501"/>
              <a:ext cx="720000" cy="720000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2800" b="1" dirty="0">
                  <a:solidFill>
                    <a:schemeClr val="tx1"/>
                  </a:solidFill>
                </a:rPr>
                <a:t>B1</a:t>
              </a:r>
              <a:endParaRPr lang="en-US" sz="2800" b="1" dirty="0">
                <a:solidFill>
                  <a:schemeClr val="tx1"/>
                </a:solidFill>
              </a:endParaRP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C0859436-7297-E541-8BFF-931B5292D2AD}"/>
                </a:ext>
              </a:extLst>
            </p:cNvPr>
            <p:cNvSpPr/>
            <p:nvPr/>
          </p:nvSpPr>
          <p:spPr>
            <a:xfrm>
              <a:off x="9644183" y="788422"/>
              <a:ext cx="720000" cy="720000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2800" b="1" dirty="0">
                  <a:solidFill>
                    <a:schemeClr val="tx1"/>
                  </a:solidFill>
                </a:rPr>
                <a:t>C2</a:t>
              </a:r>
              <a:endParaRPr lang="en-US" sz="2800" b="1" dirty="0">
                <a:solidFill>
                  <a:schemeClr val="tx1"/>
                </a:solidFill>
              </a:endParaRP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E8F98416-A001-4241-B098-02A5652A2016}"/>
                </a:ext>
              </a:extLst>
            </p:cNvPr>
            <p:cNvSpPr/>
            <p:nvPr/>
          </p:nvSpPr>
          <p:spPr>
            <a:xfrm>
              <a:off x="7808015" y="5220816"/>
              <a:ext cx="720000" cy="720000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2800" b="1" dirty="0">
                  <a:solidFill>
                    <a:schemeClr val="tx1"/>
                  </a:solidFill>
                </a:rPr>
                <a:t>B2</a:t>
              </a:r>
              <a:endParaRPr lang="en-US" sz="2800" b="1" dirty="0">
                <a:solidFill>
                  <a:schemeClr val="tx1"/>
                </a:solidFill>
              </a:endParaRP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3A6F47D3-082C-9844-B178-EE3E9739D24F}"/>
                </a:ext>
              </a:extLst>
            </p:cNvPr>
            <p:cNvSpPr/>
            <p:nvPr/>
          </p:nvSpPr>
          <p:spPr>
            <a:xfrm>
              <a:off x="9661122" y="3624120"/>
              <a:ext cx="720000" cy="720000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2800" b="1" dirty="0">
                  <a:solidFill>
                    <a:schemeClr val="tx1"/>
                  </a:solidFill>
                </a:rPr>
                <a:t>C1</a:t>
              </a:r>
              <a:endParaRPr lang="en-US" sz="2800" b="1" dirty="0">
                <a:solidFill>
                  <a:schemeClr val="tx1"/>
                </a:solidFill>
              </a:endParaRPr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42BC630C-8D94-7040-82D2-2F2CB5841A0A}"/>
                </a:ext>
              </a:extLst>
            </p:cNvPr>
            <p:cNvCxnSpPr>
              <a:cxnSpLocks/>
              <a:stCxn id="29" idx="6"/>
              <a:endCxn id="54" idx="2"/>
            </p:cNvCxnSpPr>
            <p:nvPr/>
          </p:nvCxnSpPr>
          <p:spPr>
            <a:xfrm>
              <a:off x="6011013" y="2489920"/>
              <a:ext cx="724032" cy="0"/>
            </a:xfrm>
            <a:prstGeom prst="line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73EC9ED4-208F-9F4B-942F-EDC2F373DF6A}"/>
                </a:ext>
              </a:extLst>
            </p:cNvPr>
            <p:cNvCxnSpPr>
              <a:cxnSpLocks/>
              <a:stCxn id="54" idx="7"/>
              <a:endCxn id="30" idx="2"/>
            </p:cNvCxnSpPr>
            <p:nvPr/>
          </p:nvCxnSpPr>
          <p:spPr>
            <a:xfrm flipV="1">
              <a:off x="7349603" y="1152501"/>
              <a:ext cx="458412" cy="1082861"/>
            </a:xfrm>
            <a:prstGeom prst="line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703B0B2-61D4-E54D-A480-ED748D6A1FC6}"/>
                </a:ext>
              </a:extLst>
            </p:cNvPr>
            <p:cNvCxnSpPr>
              <a:cxnSpLocks/>
              <a:stCxn id="30" idx="6"/>
              <a:endCxn id="31" idx="2"/>
            </p:cNvCxnSpPr>
            <p:nvPr/>
          </p:nvCxnSpPr>
          <p:spPr>
            <a:xfrm flipV="1">
              <a:off x="8528015" y="1148422"/>
              <a:ext cx="1116168" cy="4079"/>
            </a:xfrm>
            <a:prstGeom prst="line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B93B8B0F-E87C-A944-BC76-1FE1ABBCCA0C}"/>
                </a:ext>
              </a:extLst>
            </p:cNvPr>
            <p:cNvCxnSpPr>
              <a:cxnSpLocks/>
              <a:stCxn id="30" idx="5"/>
              <a:endCxn id="58" idx="1"/>
            </p:cNvCxnSpPr>
            <p:nvPr/>
          </p:nvCxnSpPr>
          <p:spPr>
            <a:xfrm>
              <a:off x="8422573" y="1407059"/>
              <a:ext cx="1320242" cy="780256"/>
            </a:xfrm>
            <a:prstGeom prst="line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E27CFB82-014A-EF48-83D9-BA25F66D0864}"/>
                </a:ext>
              </a:extLst>
            </p:cNvPr>
            <p:cNvCxnSpPr>
              <a:cxnSpLocks/>
              <a:stCxn id="31" idx="6"/>
              <a:endCxn id="63" idx="0"/>
            </p:cNvCxnSpPr>
            <p:nvPr/>
          </p:nvCxnSpPr>
          <p:spPr>
            <a:xfrm>
              <a:off x="10364183" y="1148422"/>
              <a:ext cx="1265545" cy="933997"/>
            </a:xfrm>
            <a:prstGeom prst="line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16E450BD-C813-874A-A4B2-5C8E2A4C0A21}"/>
                </a:ext>
              </a:extLst>
            </p:cNvPr>
            <p:cNvCxnSpPr>
              <a:cxnSpLocks/>
              <a:stCxn id="59" idx="2"/>
              <a:endCxn id="33" idx="0"/>
            </p:cNvCxnSpPr>
            <p:nvPr/>
          </p:nvCxnSpPr>
          <p:spPr>
            <a:xfrm flipH="1">
              <a:off x="10021122" y="2836992"/>
              <a:ext cx="37161" cy="787128"/>
            </a:xfrm>
            <a:prstGeom prst="line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39C03FE-9B6A-8E44-A0E1-F9B579FC8D7A}"/>
                </a:ext>
              </a:extLst>
            </p:cNvPr>
            <p:cNvCxnSpPr>
              <a:cxnSpLocks/>
              <a:stCxn id="54" idx="5"/>
              <a:endCxn id="56" idx="1"/>
            </p:cNvCxnSpPr>
            <p:nvPr/>
          </p:nvCxnSpPr>
          <p:spPr>
            <a:xfrm>
              <a:off x="7349603" y="2744478"/>
              <a:ext cx="564828" cy="983816"/>
            </a:xfrm>
            <a:prstGeom prst="line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FA1EBC4B-1FD0-6A4A-8252-E77A07CD0897}"/>
                </a:ext>
              </a:extLst>
            </p:cNvPr>
            <p:cNvCxnSpPr>
              <a:cxnSpLocks/>
              <a:stCxn id="56" idx="4"/>
              <a:endCxn id="32" idx="0"/>
            </p:cNvCxnSpPr>
            <p:nvPr/>
          </p:nvCxnSpPr>
          <p:spPr>
            <a:xfrm flipH="1">
              <a:off x="8168015" y="4342852"/>
              <a:ext cx="974" cy="877964"/>
            </a:xfrm>
            <a:prstGeom prst="line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E3661131-65FC-944B-93C4-0FA68C60E348}"/>
                </a:ext>
              </a:extLst>
            </p:cNvPr>
            <p:cNvCxnSpPr>
              <a:cxnSpLocks/>
              <a:stCxn id="56" idx="6"/>
              <a:endCxn id="33" idx="2"/>
            </p:cNvCxnSpPr>
            <p:nvPr/>
          </p:nvCxnSpPr>
          <p:spPr>
            <a:xfrm>
              <a:off x="8528989" y="3982852"/>
              <a:ext cx="1132133" cy="1268"/>
            </a:xfrm>
            <a:prstGeom prst="line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8F73A0D5-647F-6741-A071-29C2C1986943}"/>
                </a:ext>
              </a:extLst>
            </p:cNvPr>
            <p:cNvCxnSpPr>
              <a:cxnSpLocks/>
              <a:stCxn id="58" idx="5"/>
              <a:endCxn id="60" idx="1"/>
            </p:cNvCxnSpPr>
            <p:nvPr/>
          </p:nvCxnSpPr>
          <p:spPr>
            <a:xfrm>
              <a:off x="10251931" y="2696431"/>
              <a:ext cx="1112612" cy="2629827"/>
            </a:xfrm>
            <a:prstGeom prst="line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4CD68081-4E65-DA47-8BCF-E1A23C951C5A}"/>
                </a:ext>
              </a:extLst>
            </p:cNvPr>
            <p:cNvCxnSpPr>
              <a:cxnSpLocks/>
              <a:stCxn id="63" idx="4"/>
              <a:endCxn id="60" idx="0"/>
            </p:cNvCxnSpPr>
            <p:nvPr/>
          </p:nvCxnSpPr>
          <p:spPr>
            <a:xfrm flipH="1">
              <a:off x="11619101" y="2802419"/>
              <a:ext cx="10627" cy="2418397"/>
            </a:xfrm>
            <a:prstGeom prst="line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EACF54D2-6963-7B4A-8AEC-66393C6CCCC2}"/>
                </a:ext>
              </a:extLst>
            </p:cNvPr>
            <p:cNvCxnSpPr>
              <a:cxnSpLocks/>
              <a:stCxn id="56" idx="5"/>
              <a:endCxn id="60" idx="2"/>
            </p:cNvCxnSpPr>
            <p:nvPr/>
          </p:nvCxnSpPr>
          <p:spPr>
            <a:xfrm>
              <a:off x="8423547" y="4237410"/>
              <a:ext cx="2835554" cy="1343406"/>
            </a:xfrm>
            <a:prstGeom prst="line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88F13AAD-D622-0245-8F3B-DE4C45EA0E0E}"/>
                </a:ext>
              </a:extLst>
            </p:cNvPr>
            <p:cNvCxnSpPr>
              <a:cxnSpLocks/>
              <a:stCxn id="33" idx="5"/>
              <a:endCxn id="60" idx="1"/>
            </p:cNvCxnSpPr>
            <p:nvPr/>
          </p:nvCxnSpPr>
          <p:spPr>
            <a:xfrm>
              <a:off x="10275680" y="4238678"/>
              <a:ext cx="1088863" cy="1087580"/>
            </a:xfrm>
            <a:prstGeom prst="line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F6014E01-581E-2A43-9C67-87028244692F}"/>
                </a:ext>
              </a:extLst>
            </p:cNvPr>
            <p:cNvCxnSpPr>
              <a:cxnSpLocks/>
              <a:stCxn id="32" idx="6"/>
              <a:endCxn id="33" idx="3"/>
            </p:cNvCxnSpPr>
            <p:nvPr/>
          </p:nvCxnSpPr>
          <p:spPr>
            <a:xfrm flipV="1">
              <a:off x="8528015" y="4238678"/>
              <a:ext cx="1238549" cy="1342138"/>
            </a:xfrm>
            <a:prstGeom prst="line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12CE389D-EB49-014E-AA3C-E8A91EBCCAB6}"/>
                </a:ext>
              </a:extLst>
            </p:cNvPr>
            <p:cNvCxnSpPr>
              <a:cxnSpLocks/>
              <a:endCxn id="29" idx="2"/>
            </p:cNvCxnSpPr>
            <p:nvPr/>
          </p:nvCxnSpPr>
          <p:spPr>
            <a:xfrm>
              <a:off x="4894606" y="2489920"/>
              <a:ext cx="396407" cy="0"/>
            </a:xfrm>
            <a:prstGeom prst="line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114FC5E6-9FE6-D54D-929E-10777EB585CF}"/>
                </a:ext>
              </a:extLst>
            </p:cNvPr>
            <p:cNvGrpSpPr/>
            <p:nvPr/>
          </p:nvGrpSpPr>
          <p:grpSpPr>
            <a:xfrm>
              <a:off x="11238341" y="2082419"/>
              <a:ext cx="911706" cy="723345"/>
              <a:chOff x="9422064" y="2337433"/>
              <a:chExt cx="911706" cy="723345"/>
            </a:xfrm>
          </p:grpSpPr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D6F98D15-190E-884D-AF8A-602E01D0AF81}"/>
                  </a:ext>
                </a:extLst>
              </p:cNvPr>
              <p:cNvSpPr/>
              <p:nvPr/>
            </p:nvSpPr>
            <p:spPr>
              <a:xfrm>
                <a:off x="9453451" y="2337433"/>
                <a:ext cx="720000" cy="720000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>
                <a:noAutofit/>
              </a:bodyPr>
              <a:lstStyle/>
              <a:p>
                <a:pPr algn="ctr"/>
                <a:endParaRPr lang="en-US" sz="2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C61DEB64-5F3C-384A-8848-D4B389A3D1D3}"/>
                  </a:ext>
                </a:extLst>
              </p:cNvPr>
              <p:cNvSpPr txBox="1"/>
              <p:nvPr/>
            </p:nvSpPr>
            <p:spPr>
              <a:xfrm>
                <a:off x="9422064" y="2369464"/>
                <a:ext cx="911706" cy="6913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/>
                  <a:t>W2</a:t>
                </a:r>
              </a:p>
            </p:txBody>
          </p: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3CA5A100-1368-1B44-8684-DDB2A5A202E2}"/>
                </a:ext>
              </a:extLst>
            </p:cNvPr>
            <p:cNvGrpSpPr/>
            <p:nvPr/>
          </p:nvGrpSpPr>
          <p:grpSpPr>
            <a:xfrm>
              <a:off x="11259101" y="5220816"/>
              <a:ext cx="797069" cy="728148"/>
              <a:chOff x="9453450" y="4422160"/>
              <a:chExt cx="797069" cy="728148"/>
            </a:xfrm>
          </p:grpSpPr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CB619C25-9F65-EB47-A003-266A92CDC687}"/>
                  </a:ext>
                </a:extLst>
              </p:cNvPr>
              <p:cNvSpPr/>
              <p:nvPr/>
            </p:nvSpPr>
            <p:spPr>
              <a:xfrm>
                <a:off x="9453450" y="4422160"/>
                <a:ext cx="720000" cy="720000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28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9E44F0E9-D6F1-B949-B610-43897789AEEA}"/>
                  </a:ext>
                </a:extLst>
              </p:cNvPr>
              <p:cNvSpPr/>
              <p:nvPr/>
            </p:nvSpPr>
            <p:spPr>
              <a:xfrm>
                <a:off x="9501906" y="4478658"/>
                <a:ext cx="612000" cy="612000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solidFill>
                    <a:schemeClr val="tx1"/>
                  </a:solidFill>
                </a:endParaRP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E4854B5D-6EF5-094E-AB71-90DEB247B87E}"/>
                  </a:ext>
                </a:extLst>
              </p:cNvPr>
              <p:cNvSpPr txBox="1"/>
              <p:nvPr/>
            </p:nvSpPr>
            <p:spPr>
              <a:xfrm>
                <a:off x="9469598" y="4458994"/>
                <a:ext cx="780921" cy="6913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800" b="1" dirty="0"/>
                  <a:t>D1</a:t>
                </a:r>
                <a:endParaRPr lang="en-US" sz="2800" b="1" dirty="0"/>
              </a:p>
            </p:txBody>
          </p: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5CB98AA6-621C-6645-9635-F23E359C0829}"/>
                </a:ext>
              </a:extLst>
            </p:cNvPr>
            <p:cNvGrpSpPr/>
            <p:nvPr/>
          </p:nvGrpSpPr>
          <p:grpSpPr>
            <a:xfrm>
              <a:off x="9602429" y="2081873"/>
              <a:ext cx="911706" cy="755119"/>
              <a:chOff x="8400107" y="2337063"/>
              <a:chExt cx="911706" cy="755119"/>
            </a:xfrm>
          </p:grpSpPr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FA9F3C45-C0F3-4E4E-858A-5099D8497136}"/>
                  </a:ext>
                </a:extLst>
              </p:cNvPr>
              <p:cNvSpPr/>
              <p:nvPr/>
            </p:nvSpPr>
            <p:spPr>
              <a:xfrm>
                <a:off x="8435051" y="2337063"/>
                <a:ext cx="720000" cy="720000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>
                <a:noAutofit/>
              </a:bodyPr>
              <a:lstStyle/>
              <a:p>
                <a:pPr algn="ctr"/>
                <a:endParaRPr lang="en-US" sz="2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485CB284-E4F8-2648-B459-140D8A5CC073}"/>
                  </a:ext>
                </a:extLst>
              </p:cNvPr>
              <p:cNvSpPr txBox="1"/>
              <p:nvPr/>
            </p:nvSpPr>
            <p:spPr>
              <a:xfrm>
                <a:off x="8400107" y="2400868"/>
                <a:ext cx="911706" cy="6913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/>
                  <a:t>W</a:t>
                </a:r>
                <a:r>
                  <a:rPr lang="en-US" altLang="zh-CN" sz="2800" b="1" dirty="0"/>
                  <a:t>1</a:t>
                </a:r>
                <a:endParaRPr lang="en-US" sz="2800" b="1" dirty="0"/>
              </a:p>
            </p:txBody>
          </p: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40A03CC4-77F9-6248-8DB9-08141147A64A}"/>
                </a:ext>
              </a:extLst>
            </p:cNvPr>
            <p:cNvGrpSpPr/>
            <p:nvPr/>
          </p:nvGrpSpPr>
          <p:grpSpPr>
            <a:xfrm>
              <a:off x="7753478" y="3622852"/>
              <a:ext cx="911706" cy="726580"/>
              <a:chOff x="7174724" y="3267308"/>
              <a:chExt cx="911706" cy="726580"/>
            </a:xfrm>
          </p:grpSpPr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F506108D-9ED7-3144-AD75-5093A914478D}"/>
                  </a:ext>
                </a:extLst>
              </p:cNvPr>
              <p:cNvSpPr/>
              <p:nvPr/>
            </p:nvSpPr>
            <p:spPr>
              <a:xfrm>
                <a:off x="7230235" y="3267308"/>
                <a:ext cx="720000" cy="720000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>
                <a:noAutofit/>
              </a:bodyPr>
              <a:lstStyle/>
              <a:p>
                <a:pPr algn="ctr"/>
                <a:endParaRPr lang="en-US" sz="2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774649A6-1F57-8841-8256-34ECEC629EC5}"/>
                  </a:ext>
                </a:extLst>
              </p:cNvPr>
              <p:cNvSpPr txBox="1"/>
              <p:nvPr/>
            </p:nvSpPr>
            <p:spPr>
              <a:xfrm>
                <a:off x="7174724" y="3302574"/>
                <a:ext cx="911706" cy="6913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/>
                  <a:t>W</a:t>
                </a:r>
                <a:r>
                  <a:rPr lang="en-US" altLang="zh-CN" sz="2800" b="1" dirty="0"/>
                  <a:t>3</a:t>
                </a:r>
                <a:endParaRPr lang="en-US" sz="2800" b="1" dirty="0"/>
              </a:p>
            </p:txBody>
          </p: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95EFE551-1E6E-3C41-8F76-E341BC4FBD42}"/>
                </a:ext>
              </a:extLst>
            </p:cNvPr>
            <p:cNvGrpSpPr/>
            <p:nvPr/>
          </p:nvGrpSpPr>
          <p:grpSpPr>
            <a:xfrm>
              <a:off x="6735045" y="2129920"/>
              <a:ext cx="804507" cy="737633"/>
              <a:chOff x="6386132" y="2337063"/>
              <a:chExt cx="804507" cy="737633"/>
            </a:xfrm>
          </p:grpSpPr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4A771282-3452-B843-A395-3D39CBC65F9C}"/>
                  </a:ext>
                </a:extLst>
              </p:cNvPr>
              <p:cNvSpPr/>
              <p:nvPr/>
            </p:nvSpPr>
            <p:spPr>
              <a:xfrm>
                <a:off x="6386132" y="2337063"/>
                <a:ext cx="720000" cy="720000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28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0216B82A-5619-8D4B-9BC4-69AB069257F6}"/>
                  </a:ext>
                </a:extLst>
              </p:cNvPr>
              <p:cNvSpPr txBox="1"/>
              <p:nvPr/>
            </p:nvSpPr>
            <p:spPr>
              <a:xfrm>
                <a:off x="6420266" y="2383383"/>
                <a:ext cx="770373" cy="6913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/>
                  <a:t>A1</a:t>
                </a:r>
              </a:p>
            </p:txBody>
          </p:sp>
        </p:grp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C4A037FE-C7C2-9447-BA5A-C26C9DCDFE3A}"/>
              </a:ext>
            </a:extLst>
          </p:cNvPr>
          <p:cNvGrpSpPr/>
          <p:nvPr/>
        </p:nvGrpSpPr>
        <p:grpSpPr>
          <a:xfrm>
            <a:off x="919393" y="4273121"/>
            <a:ext cx="4218863" cy="1515763"/>
            <a:chOff x="139065" y="3653620"/>
            <a:chExt cx="9865116" cy="2636601"/>
          </a:xfrm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E0D0F865-6D11-AC47-8DC8-A26A9FAB7C04}"/>
                </a:ext>
              </a:extLst>
            </p:cNvPr>
            <p:cNvGrpSpPr/>
            <p:nvPr/>
          </p:nvGrpSpPr>
          <p:grpSpPr>
            <a:xfrm>
              <a:off x="139065" y="3997291"/>
              <a:ext cx="9865116" cy="2292930"/>
              <a:chOff x="231665" y="3997291"/>
              <a:chExt cx="9865116" cy="2292930"/>
            </a:xfrm>
          </p:grpSpPr>
          <p:grpSp>
            <p:nvGrpSpPr>
              <p:cNvPr id="73" name="Group 72">
                <a:extLst>
                  <a:ext uri="{FF2B5EF4-FFF2-40B4-BE49-F238E27FC236}">
                    <a16:creationId xmlns:a16="http://schemas.microsoft.com/office/drawing/2014/main" id="{D3D9B824-0918-594D-BD45-B9A9C09D999D}"/>
                  </a:ext>
                </a:extLst>
              </p:cNvPr>
              <p:cNvGrpSpPr/>
              <p:nvPr/>
            </p:nvGrpSpPr>
            <p:grpSpPr>
              <a:xfrm>
                <a:off x="231665" y="3997291"/>
                <a:ext cx="7593173" cy="1823070"/>
                <a:chOff x="787250" y="2643053"/>
                <a:chExt cx="7593173" cy="1823070"/>
              </a:xfrm>
            </p:grpSpPr>
            <p:cxnSp>
              <p:nvCxnSpPr>
                <p:cNvPr id="76" name="Straight Connector 75">
                  <a:extLst>
                    <a:ext uri="{FF2B5EF4-FFF2-40B4-BE49-F238E27FC236}">
                      <a16:creationId xmlns:a16="http://schemas.microsoft.com/office/drawing/2014/main" id="{D72CAD3A-347C-D447-91A6-BB3B472664C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174325" y="3612923"/>
                  <a:ext cx="1303062" cy="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Straight Connector 76">
                  <a:extLst>
                    <a:ext uri="{FF2B5EF4-FFF2-40B4-BE49-F238E27FC236}">
                      <a16:creationId xmlns:a16="http://schemas.microsoft.com/office/drawing/2014/main" id="{7FE17E4B-86BB-474A-8FCB-9A9F54A2FDD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091945" y="2647742"/>
                  <a:ext cx="904298" cy="710623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Straight Connector 77">
                  <a:extLst>
                    <a:ext uri="{FF2B5EF4-FFF2-40B4-BE49-F238E27FC236}">
                      <a16:creationId xmlns:a16="http://schemas.microsoft.com/office/drawing/2014/main" id="{F6B322EE-F674-034F-8D92-A428FC08121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716243" y="2643053"/>
                  <a:ext cx="960154" cy="4689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Straight Connector 78">
                  <a:extLst>
                    <a:ext uri="{FF2B5EF4-FFF2-40B4-BE49-F238E27FC236}">
                      <a16:creationId xmlns:a16="http://schemas.microsoft.com/office/drawing/2014/main" id="{E2FCA22F-8F8F-F440-AB34-A708D124FAB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091945" y="3867481"/>
                  <a:ext cx="1744375" cy="598642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0" name="Straight Connector 79">
                  <a:extLst>
                    <a:ext uri="{FF2B5EF4-FFF2-40B4-BE49-F238E27FC236}">
                      <a16:creationId xmlns:a16="http://schemas.microsoft.com/office/drawing/2014/main" id="{39C3F02D-9769-D044-8230-4F7FCCCFBD1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556320" y="3867481"/>
                  <a:ext cx="1824103" cy="598642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Straight Connector 80">
                  <a:extLst>
                    <a:ext uri="{FF2B5EF4-FFF2-40B4-BE49-F238E27FC236}">
                      <a16:creationId xmlns:a16="http://schemas.microsoft.com/office/drawing/2014/main" id="{F9A7382E-9684-C740-9F50-43EA8B52432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396397" y="2643053"/>
                  <a:ext cx="984026" cy="715312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" name="Straight Connector 81">
                  <a:extLst>
                    <a:ext uri="{FF2B5EF4-FFF2-40B4-BE49-F238E27FC236}">
                      <a16:creationId xmlns:a16="http://schemas.microsoft.com/office/drawing/2014/main" id="{5EE16313-17FB-CF40-B5EE-A8DD2CBA485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356243" y="3007742"/>
                  <a:ext cx="585519" cy="1203823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Straight Connector 82">
                  <a:extLst>
                    <a:ext uri="{FF2B5EF4-FFF2-40B4-BE49-F238E27FC236}">
                      <a16:creationId xmlns:a16="http://schemas.microsoft.com/office/drawing/2014/main" id="{D8E74938-7381-CF47-B3B3-6CD340B8B8E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450878" y="3003053"/>
                  <a:ext cx="585519" cy="1208512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Straight Connector 83">
                  <a:extLst>
                    <a:ext uri="{FF2B5EF4-FFF2-40B4-BE49-F238E27FC236}">
                      <a16:creationId xmlns:a16="http://schemas.microsoft.com/office/drawing/2014/main" id="{43F4DCF1-19A8-364D-AF9D-B3A33AFF682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87250" y="3612923"/>
                  <a:ext cx="667075" cy="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C3FB3E5F-923A-6D40-89D0-50097070A7A0}"/>
                  </a:ext>
                </a:extLst>
              </p:cNvPr>
              <p:cNvSpPr/>
              <p:nvPr/>
            </p:nvSpPr>
            <p:spPr>
              <a:xfrm>
                <a:off x="7089848" y="5647785"/>
                <a:ext cx="3006933" cy="6424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b="1" dirty="0"/>
                  <a:t>10.0.0.0/23</a:t>
                </a:r>
                <a:endParaRPr lang="en-US" b="1" dirty="0"/>
              </a:p>
            </p:txBody>
          </p: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CE80AB9D-59F3-4840-925E-D27B3491AAA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79396" y="5327161"/>
                <a:ext cx="0" cy="391535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766E20DB-02AD-1C40-A2A4-CF291765483B}"/>
                </a:ext>
              </a:extLst>
            </p:cNvPr>
            <p:cNvSpPr/>
            <p:nvPr/>
          </p:nvSpPr>
          <p:spPr>
            <a:xfrm>
              <a:off x="813457" y="4596872"/>
              <a:ext cx="720000" cy="7200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dirty="0">
                  <a:solidFill>
                    <a:schemeClr val="tx1"/>
                  </a:solidFill>
                </a:rPr>
                <a:t>S</a:t>
              </a:r>
              <a:endParaRPr lang="en-US" sz="2000" b="1" dirty="0">
                <a:solidFill>
                  <a:schemeClr val="tx1"/>
                </a:solidFill>
              </a:endParaRP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CE13A6F0-F667-6B40-B935-B4B8A0616C5D}"/>
                </a:ext>
              </a:extLst>
            </p:cNvPr>
            <p:cNvSpPr/>
            <p:nvPr/>
          </p:nvSpPr>
          <p:spPr>
            <a:xfrm>
              <a:off x="2760757" y="4596872"/>
              <a:ext cx="720000" cy="7200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dirty="0">
                  <a:solidFill>
                    <a:schemeClr val="tx1"/>
                  </a:solidFill>
                </a:rPr>
                <a:t>A</a:t>
              </a:r>
              <a:endParaRPr lang="en-US" sz="2000" b="1" dirty="0">
                <a:solidFill>
                  <a:schemeClr val="tx1"/>
                </a:solidFill>
              </a:endParaRP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DA1664E0-E9CE-9F40-8C55-6A7671C38F7E}"/>
                </a:ext>
              </a:extLst>
            </p:cNvPr>
            <p:cNvSpPr/>
            <p:nvPr/>
          </p:nvSpPr>
          <p:spPr>
            <a:xfrm>
              <a:off x="4349985" y="3653620"/>
              <a:ext cx="720000" cy="7200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dirty="0">
                  <a:solidFill>
                    <a:schemeClr val="tx1"/>
                  </a:solidFill>
                </a:rPr>
                <a:t>B</a:t>
              </a:r>
              <a:endParaRPr lang="en-US" sz="2000" b="1" dirty="0">
                <a:solidFill>
                  <a:schemeClr val="tx1"/>
                </a:solidFill>
              </a:endParaRP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100965B7-62B4-074E-847F-7CAD6C4D771A}"/>
                </a:ext>
              </a:extLst>
            </p:cNvPr>
            <p:cNvSpPr/>
            <p:nvPr/>
          </p:nvSpPr>
          <p:spPr>
            <a:xfrm>
              <a:off x="6025152" y="3653620"/>
              <a:ext cx="720000" cy="7200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dirty="0">
                  <a:solidFill>
                    <a:schemeClr val="tx1"/>
                  </a:solidFill>
                </a:rPr>
                <a:t>C</a:t>
              </a:r>
              <a:endParaRPr lang="en-US" sz="2000" b="1" dirty="0">
                <a:solidFill>
                  <a:schemeClr val="tx1"/>
                </a:solidFill>
              </a:endParaRP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12DF929B-5445-8749-A53A-13522F65910B}"/>
                </a:ext>
              </a:extLst>
            </p:cNvPr>
            <p:cNvSpPr/>
            <p:nvPr/>
          </p:nvSpPr>
          <p:spPr>
            <a:xfrm>
              <a:off x="7626796" y="4597156"/>
              <a:ext cx="720000" cy="7200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dirty="0">
                  <a:solidFill>
                    <a:schemeClr val="tx1"/>
                  </a:solidFill>
                </a:rPr>
                <a:t>D</a:t>
              </a:r>
              <a:endParaRPr lang="en-US" sz="2000" b="1" dirty="0">
                <a:solidFill>
                  <a:schemeClr val="tx1"/>
                </a:solidFill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0059EC1A-F6CB-B54B-B202-7E7886E69D7B}"/>
                </a:ext>
              </a:extLst>
            </p:cNvPr>
            <p:cNvSpPr/>
            <p:nvPr/>
          </p:nvSpPr>
          <p:spPr>
            <a:xfrm>
              <a:off x="5200843" y="5460361"/>
              <a:ext cx="720000" cy="7200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dirty="0">
                  <a:solidFill>
                    <a:schemeClr val="tx1"/>
                  </a:solidFill>
                </a:rPr>
                <a:t>W</a:t>
              </a:r>
              <a:endParaRPr lang="en-US" sz="20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85" name="TextBox 84">
            <a:extLst>
              <a:ext uri="{FF2B5EF4-FFF2-40B4-BE49-F238E27FC236}">
                <a16:creationId xmlns:a16="http://schemas.microsoft.com/office/drawing/2014/main" id="{03537664-C548-F548-A5DF-9615535E36B1}"/>
              </a:ext>
            </a:extLst>
          </p:cNvPr>
          <p:cNvSpPr txBox="1"/>
          <p:nvPr/>
        </p:nvSpPr>
        <p:spPr>
          <a:xfrm>
            <a:off x="6131018" y="1556029"/>
            <a:ext cx="534357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DVNet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ja-JP" altLang="en-US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包含拓扑中全部合法路径的有向无环图</a:t>
            </a:r>
            <a:endParaRPr lang="en-US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C873E22E-1324-D144-8884-B7D19695A541}"/>
              </a:ext>
            </a:extLst>
          </p:cNvPr>
          <p:cNvSpPr txBox="1"/>
          <p:nvPr/>
        </p:nvSpPr>
        <p:spPr>
          <a:xfrm>
            <a:off x="1926915" y="3050745"/>
            <a:ext cx="34248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/>
              <a:t>X</a:t>
            </a:r>
            <a:r>
              <a:rPr lang="zh-CN" altLang="en-US" sz="3200" b="1" dirty="0"/>
              <a:t>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lang="en-US" altLang="ja-JP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DFA</a:t>
            </a:r>
            <a:r>
              <a:rPr lang="ja-JP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乘法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endParaRPr 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89025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8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Content Placeholder 58">
            <a:extLst>
              <a:ext uri="{FF2B5EF4-FFF2-40B4-BE49-F238E27FC236}">
                <a16:creationId xmlns:a16="http://schemas.microsoft.com/office/drawing/2014/main" id="{8CAD84BF-8E5F-E944-A8D2-5E8D670726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1938"/>
            <a:ext cx="10515600" cy="4486275"/>
          </a:xfrm>
        </p:spPr>
        <p:txBody>
          <a:bodyPr/>
          <a:lstStyle/>
          <a:p>
            <a:r>
              <a:rPr lang="ja-JP" altLang="en-US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子任务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每个节点计算数据平面中该节点抵达目的地节点的合法路径数量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并沿</a:t>
            </a:r>
            <a:r>
              <a:rPr lang="en-US" altLang="zh-CN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DVNet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反向传递计数结果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244AF2-1228-6143-9BE9-FA79B0C02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891719" cy="1325563"/>
          </a:xfrm>
        </p:spPr>
        <p:txBody>
          <a:bodyPr/>
          <a:lstStyle/>
          <a:p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第三步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设备子任务分配与协同验证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B6EC06-99AA-B446-91E0-8E708DFA2A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3CBEB-A62C-7547-B7F6-B847810FF90F}" type="slidenum">
              <a:rPr lang="en-US" smtClean="0"/>
              <a:t>16</a:t>
            </a:fld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0E31C39-270A-2F42-8451-DD129C7FFE2D}"/>
              </a:ext>
            </a:extLst>
          </p:cNvPr>
          <p:cNvSpPr/>
          <p:nvPr/>
        </p:nvSpPr>
        <p:spPr>
          <a:xfrm>
            <a:off x="4873334" y="3623070"/>
            <a:ext cx="478117" cy="515411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400" b="1" dirty="0">
                <a:solidFill>
                  <a:schemeClr val="tx1"/>
                </a:solidFill>
              </a:rPr>
              <a:t>S1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C407370-CA62-E446-AA0E-3FA38A570538}"/>
              </a:ext>
            </a:extLst>
          </p:cNvPr>
          <p:cNvSpPr/>
          <p:nvPr/>
        </p:nvSpPr>
        <p:spPr>
          <a:xfrm>
            <a:off x="7659253" y="2665680"/>
            <a:ext cx="478117" cy="515411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400" b="1" dirty="0">
                <a:solidFill>
                  <a:schemeClr val="tx1"/>
                </a:solidFill>
              </a:rPr>
              <a:t>B1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8CAC283-B3DE-344C-A205-7EB9FB1F06F6}"/>
              </a:ext>
            </a:extLst>
          </p:cNvPr>
          <p:cNvSpPr/>
          <p:nvPr/>
        </p:nvSpPr>
        <p:spPr>
          <a:xfrm>
            <a:off x="8878564" y="2662760"/>
            <a:ext cx="478117" cy="515411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400" b="1" dirty="0">
                <a:solidFill>
                  <a:schemeClr val="tx1"/>
                </a:solidFill>
              </a:rPr>
              <a:t>C2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5437E75-B587-004F-934D-43DBB74C7C55}"/>
              </a:ext>
            </a:extLst>
          </p:cNvPr>
          <p:cNvSpPr/>
          <p:nvPr/>
        </p:nvSpPr>
        <p:spPr>
          <a:xfrm>
            <a:off x="7659253" y="6175399"/>
            <a:ext cx="478117" cy="515411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400" b="1" dirty="0">
                <a:solidFill>
                  <a:schemeClr val="tx1"/>
                </a:solidFill>
              </a:rPr>
              <a:t>B2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F74FA56-2BF5-9B45-91FE-B0DDFFCAB4F3}"/>
              </a:ext>
            </a:extLst>
          </p:cNvPr>
          <p:cNvSpPr/>
          <p:nvPr/>
        </p:nvSpPr>
        <p:spPr>
          <a:xfrm>
            <a:off x="8889812" y="4692691"/>
            <a:ext cx="478117" cy="515411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400" b="1" dirty="0">
                <a:solidFill>
                  <a:schemeClr val="tx1"/>
                </a:solidFill>
              </a:rPr>
              <a:t>C1</a:t>
            </a:r>
            <a:endParaRPr lang="en-US" sz="2400" b="1" dirty="0">
              <a:solidFill>
                <a:schemeClr val="tx1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6A331E2-C8A4-1D40-8FB6-A21DD7C19A7F}"/>
              </a:ext>
            </a:extLst>
          </p:cNvPr>
          <p:cNvCxnSpPr>
            <a:cxnSpLocks/>
            <a:stCxn id="8" idx="6"/>
            <a:endCxn id="48" idx="2"/>
          </p:cNvCxnSpPr>
          <p:nvPr/>
        </p:nvCxnSpPr>
        <p:spPr>
          <a:xfrm>
            <a:off x="5351451" y="3880775"/>
            <a:ext cx="480795" cy="0"/>
          </a:xfrm>
          <a:prstGeom prst="line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67C956B-1B49-984D-9946-69E9C86CD27B}"/>
              </a:ext>
            </a:extLst>
          </p:cNvPr>
          <p:cNvCxnSpPr>
            <a:cxnSpLocks/>
            <a:stCxn id="48" idx="7"/>
            <a:endCxn id="9" idx="2"/>
          </p:cNvCxnSpPr>
          <p:nvPr/>
        </p:nvCxnSpPr>
        <p:spPr>
          <a:xfrm flipV="1">
            <a:off x="6240344" y="2923386"/>
            <a:ext cx="1418909" cy="775165"/>
          </a:xfrm>
          <a:prstGeom prst="line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47E7152-67E8-AA44-8AB7-F665BF5DADB9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>
          <a:xfrm flipV="1">
            <a:off x="8137371" y="2920466"/>
            <a:ext cx="741193" cy="2920"/>
          </a:xfrm>
          <a:prstGeom prst="line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B691BE0-ED49-5143-8C8F-4A45109DAD13}"/>
              </a:ext>
            </a:extLst>
          </p:cNvPr>
          <p:cNvCxnSpPr>
            <a:cxnSpLocks/>
            <a:stCxn id="9" idx="5"/>
            <a:endCxn id="52" idx="1"/>
          </p:cNvCxnSpPr>
          <p:nvPr/>
        </p:nvCxnSpPr>
        <p:spPr>
          <a:xfrm>
            <a:off x="8067352" y="3105611"/>
            <a:ext cx="876709" cy="558545"/>
          </a:xfrm>
          <a:prstGeom prst="line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74AD6BB-19BD-3443-AEDA-6A1ABFE2DEFE}"/>
              </a:ext>
            </a:extLst>
          </p:cNvPr>
          <p:cNvCxnSpPr>
            <a:cxnSpLocks/>
            <a:stCxn id="10" idx="6"/>
            <a:endCxn id="57" idx="0"/>
          </p:cNvCxnSpPr>
          <p:nvPr/>
        </p:nvCxnSpPr>
        <p:spPr>
          <a:xfrm>
            <a:off x="9356681" y="2920466"/>
            <a:ext cx="840387" cy="668601"/>
          </a:xfrm>
          <a:prstGeom prst="line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6C856C1-C085-CA46-936E-FCFE28114E60}"/>
              </a:ext>
            </a:extLst>
          </p:cNvPr>
          <p:cNvCxnSpPr>
            <a:cxnSpLocks/>
            <a:stCxn id="53" idx="2"/>
            <a:endCxn id="12" idx="0"/>
          </p:cNvCxnSpPr>
          <p:nvPr/>
        </p:nvCxnSpPr>
        <p:spPr>
          <a:xfrm flipH="1">
            <a:off x="9128871" y="4096015"/>
            <a:ext cx="31506" cy="596676"/>
          </a:xfrm>
          <a:prstGeom prst="line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63FE6E3-5AEE-A448-BC57-D2FE4960AF4E}"/>
              </a:ext>
            </a:extLst>
          </p:cNvPr>
          <p:cNvCxnSpPr>
            <a:cxnSpLocks/>
            <a:stCxn id="48" idx="5"/>
            <a:endCxn id="50" idx="1"/>
          </p:cNvCxnSpPr>
          <p:nvPr/>
        </p:nvCxnSpPr>
        <p:spPr>
          <a:xfrm>
            <a:off x="6240344" y="4063000"/>
            <a:ext cx="1489575" cy="704264"/>
          </a:xfrm>
          <a:prstGeom prst="line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C70D43D-687E-C341-B1CE-DBF3367D8D3B}"/>
              </a:ext>
            </a:extLst>
          </p:cNvPr>
          <p:cNvCxnSpPr>
            <a:cxnSpLocks/>
            <a:stCxn id="50" idx="4"/>
            <a:endCxn id="11" idx="0"/>
          </p:cNvCxnSpPr>
          <p:nvPr/>
        </p:nvCxnSpPr>
        <p:spPr>
          <a:xfrm flipH="1">
            <a:off x="7898312" y="5207195"/>
            <a:ext cx="647" cy="968204"/>
          </a:xfrm>
          <a:prstGeom prst="line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FF0A98E-FBE6-F641-BDEE-D66667E71E2B}"/>
              </a:ext>
            </a:extLst>
          </p:cNvPr>
          <p:cNvCxnSpPr>
            <a:cxnSpLocks/>
            <a:stCxn id="50" idx="6"/>
            <a:endCxn id="12" idx="2"/>
          </p:cNvCxnSpPr>
          <p:nvPr/>
        </p:nvCxnSpPr>
        <p:spPr>
          <a:xfrm>
            <a:off x="8138017" y="4949489"/>
            <a:ext cx="751795" cy="908"/>
          </a:xfrm>
          <a:prstGeom prst="line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91E7CB2-7978-6E45-8C72-0CBD4A6B53C5}"/>
              </a:ext>
            </a:extLst>
          </p:cNvPr>
          <p:cNvCxnSpPr>
            <a:cxnSpLocks/>
            <a:stCxn id="52" idx="5"/>
            <a:endCxn id="54" idx="1"/>
          </p:cNvCxnSpPr>
          <p:nvPr/>
        </p:nvCxnSpPr>
        <p:spPr>
          <a:xfrm>
            <a:off x="9282140" y="4028606"/>
            <a:ext cx="738832" cy="2222273"/>
          </a:xfrm>
          <a:prstGeom prst="line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7CB7AD8-66AD-9241-9B21-BB7F51EBEDAD}"/>
              </a:ext>
            </a:extLst>
          </p:cNvPr>
          <p:cNvCxnSpPr>
            <a:cxnSpLocks/>
            <a:stCxn id="57" idx="4"/>
            <a:endCxn id="54" idx="0"/>
          </p:cNvCxnSpPr>
          <p:nvPr/>
        </p:nvCxnSpPr>
        <p:spPr>
          <a:xfrm flipH="1">
            <a:off x="10190012" y="4104477"/>
            <a:ext cx="7057" cy="2070921"/>
          </a:xfrm>
          <a:prstGeom prst="line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67415BC-6ED1-824A-8817-3D30055CCD4D}"/>
              </a:ext>
            </a:extLst>
          </p:cNvPr>
          <p:cNvCxnSpPr>
            <a:cxnSpLocks/>
            <a:endCxn id="54" idx="2"/>
          </p:cNvCxnSpPr>
          <p:nvPr/>
        </p:nvCxnSpPr>
        <p:spPr>
          <a:xfrm>
            <a:off x="7984748" y="5179704"/>
            <a:ext cx="1966205" cy="1253401"/>
          </a:xfrm>
          <a:prstGeom prst="line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A6CF234-AE6D-7844-A192-4836BE230B40}"/>
              </a:ext>
            </a:extLst>
          </p:cNvPr>
          <p:cNvCxnSpPr>
            <a:cxnSpLocks/>
            <a:stCxn id="12" idx="6"/>
            <a:endCxn id="54" idx="1"/>
          </p:cNvCxnSpPr>
          <p:nvPr/>
        </p:nvCxnSpPr>
        <p:spPr>
          <a:xfrm>
            <a:off x="9367929" y="4950397"/>
            <a:ext cx="653042" cy="1300483"/>
          </a:xfrm>
          <a:prstGeom prst="line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96668C0-7263-794B-BD8F-5FDC2CE5ABCE}"/>
              </a:ext>
            </a:extLst>
          </p:cNvPr>
          <p:cNvCxnSpPr>
            <a:cxnSpLocks/>
            <a:stCxn id="11" idx="7"/>
          </p:cNvCxnSpPr>
          <p:nvPr/>
        </p:nvCxnSpPr>
        <p:spPr>
          <a:xfrm flipV="1">
            <a:off x="8067352" y="5065230"/>
            <a:ext cx="818079" cy="1185650"/>
          </a:xfrm>
          <a:prstGeom prst="line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6B5CB8C-7554-B344-A50C-40B316A36865}"/>
              </a:ext>
            </a:extLst>
          </p:cNvPr>
          <p:cNvCxnSpPr>
            <a:cxnSpLocks/>
            <a:endCxn id="8" idx="2"/>
          </p:cNvCxnSpPr>
          <p:nvPr/>
        </p:nvCxnSpPr>
        <p:spPr>
          <a:xfrm>
            <a:off x="4610099" y="3880775"/>
            <a:ext cx="263235" cy="0"/>
          </a:xfrm>
          <a:prstGeom prst="line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7BF678D-A34D-7645-9CD8-F39BBCCC6737}"/>
              </a:ext>
            </a:extLst>
          </p:cNvPr>
          <p:cNvGrpSpPr/>
          <p:nvPr/>
        </p:nvGrpSpPr>
        <p:grpSpPr>
          <a:xfrm>
            <a:off x="9937167" y="3589066"/>
            <a:ext cx="619080" cy="515411"/>
            <a:chOff x="9422064" y="2337433"/>
            <a:chExt cx="932276" cy="720000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45AB9773-B4D5-D643-9C39-85BF176312A2}"/>
                </a:ext>
              </a:extLst>
            </p:cNvPr>
            <p:cNvSpPr/>
            <p:nvPr/>
          </p:nvSpPr>
          <p:spPr>
            <a:xfrm>
              <a:off x="9453451" y="2337433"/>
              <a:ext cx="720000" cy="720000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Autofit/>
            </a:bodyPr>
            <a:lstStyle/>
            <a:p>
              <a:pPr algn="ctr"/>
              <a:endParaRPr lang="en-US" sz="2000" b="1" dirty="0">
                <a:solidFill>
                  <a:schemeClr val="tx1"/>
                </a:solidFill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DC2A818C-E82C-F24D-B990-CA9D2A16C237}"/>
                </a:ext>
              </a:extLst>
            </p:cNvPr>
            <p:cNvSpPr txBox="1"/>
            <p:nvPr/>
          </p:nvSpPr>
          <p:spPr>
            <a:xfrm>
              <a:off x="9422064" y="2369465"/>
              <a:ext cx="932276" cy="6449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W2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2DFDA0A0-BF14-7A4D-94B8-85CA2765842C}"/>
              </a:ext>
            </a:extLst>
          </p:cNvPr>
          <p:cNvGrpSpPr/>
          <p:nvPr/>
        </p:nvGrpSpPr>
        <p:grpSpPr>
          <a:xfrm>
            <a:off x="9950953" y="6175399"/>
            <a:ext cx="544844" cy="515411"/>
            <a:chOff x="9453450" y="4422160"/>
            <a:chExt cx="820484" cy="720000"/>
          </a:xfrm>
        </p:grpSpPr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934F3D67-FD1C-3045-A489-34D064176425}"/>
                </a:ext>
              </a:extLst>
            </p:cNvPr>
            <p:cNvSpPr/>
            <p:nvPr/>
          </p:nvSpPr>
          <p:spPr>
            <a:xfrm>
              <a:off x="9453450" y="4422160"/>
              <a:ext cx="720000" cy="720000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B5DDFF49-49DC-6440-A763-9C9987BC1D49}"/>
                </a:ext>
              </a:extLst>
            </p:cNvPr>
            <p:cNvSpPr/>
            <p:nvPr/>
          </p:nvSpPr>
          <p:spPr>
            <a:xfrm>
              <a:off x="9501906" y="4478658"/>
              <a:ext cx="612000" cy="612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solidFill>
                  <a:schemeClr val="tx1"/>
                </a:solidFill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8663C7EB-ACD6-3548-AC25-9B22C8C605A0}"/>
                </a:ext>
              </a:extLst>
            </p:cNvPr>
            <p:cNvSpPr txBox="1"/>
            <p:nvPr/>
          </p:nvSpPr>
          <p:spPr>
            <a:xfrm>
              <a:off x="9469598" y="4458995"/>
              <a:ext cx="804336" cy="6449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/>
                <a:t>D1</a:t>
              </a:r>
              <a:endParaRPr lang="en-US" sz="2400" b="1" dirty="0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C467613-94BE-9042-8386-FF1FA990D11B}"/>
              </a:ext>
            </a:extLst>
          </p:cNvPr>
          <p:cNvGrpSpPr/>
          <p:nvPr/>
        </p:nvGrpSpPr>
        <p:grpSpPr>
          <a:xfrm>
            <a:off x="8850837" y="3588675"/>
            <a:ext cx="619080" cy="515411"/>
            <a:chOff x="8400107" y="2337063"/>
            <a:chExt cx="932276" cy="720000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687CDCBF-8785-C542-AE0C-921AC9EEA7E1}"/>
                </a:ext>
              </a:extLst>
            </p:cNvPr>
            <p:cNvSpPr/>
            <p:nvPr/>
          </p:nvSpPr>
          <p:spPr>
            <a:xfrm>
              <a:off x="8435051" y="2337063"/>
              <a:ext cx="720000" cy="720000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Autofit/>
            </a:bodyPr>
            <a:lstStyle/>
            <a:p>
              <a:pPr algn="ctr"/>
              <a:endParaRPr lang="en-US" sz="2000" b="1" dirty="0">
                <a:solidFill>
                  <a:schemeClr val="tx1"/>
                </a:solidFill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522AB82A-0414-1547-B8CD-1FAC109FC149}"/>
                </a:ext>
              </a:extLst>
            </p:cNvPr>
            <p:cNvSpPr txBox="1"/>
            <p:nvPr/>
          </p:nvSpPr>
          <p:spPr>
            <a:xfrm>
              <a:off x="8400107" y="2400868"/>
              <a:ext cx="932276" cy="6449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W</a:t>
              </a:r>
              <a:r>
                <a:rPr lang="en-US" altLang="zh-CN" sz="2400" b="1" dirty="0"/>
                <a:t>1</a:t>
              </a:r>
              <a:endParaRPr lang="en-US" sz="2400" b="1" dirty="0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66E1071E-56E9-DF4A-84A4-1EE96F7EBD0A}"/>
              </a:ext>
            </a:extLst>
          </p:cNvPr>
          <p:cNvGrpSpPr/>
          <p:nvPr/>
        </p:nvGrpSpPr>
        <p:grpSpPr>
          <a:xfrm>
            <a:off x="7623038" y="4691783"/>
            <a:ext cx="619080" cy="515411"/>
            <a:chOff x="7174724" y="3267308"/>
            <a:chExt cx="932276" cy="720000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2B7668F2-FBBF-0047-B554-C5274B1D8279}"/>
                </a:ext>
              </a:extLst>
            </p:cNvPr>
            <p:cNvSpPr/>
            <p:nvPr/>
          </p:nvSpPr>
          <p:spPr>
            <a:xfrm>
              <a:off x="7230235" y="3267308"/>
              <a:ext cx="720000" cy="720000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Autofit/>
            </a:bodyPr>
            <a:lstStyle/>
            <a:p>
              <a:pPr algn="ctr"/>
              <a:endParaRPr lang="en-US" sz="2000" b="1" dirty="0">
                <a:solidFill>
                  <a:schemeClr val="tx1"/>
                </a:solidFill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CD4C4B50-5497-8F48-A08B-4D3D255D97F0}"/>
                </a:ext>
              </a:extLst>
            </p:cNvPr>
            <p:cNvSpPr txBox="1"/>
            <p:nvPr/>
          </p:nvSpPr>
          <p:spPr>
            <a:xfrm>
              <a:off x="7174724" y="3302574"/>
              <a:ext cx="932276" cy="6449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W</a:t>
              </a:r>
              <a:r>
                <a:rPr lang="en-US" altLang="zh-CN" sz="2400" b="1" dirty="0"/>
                <a:t>3</a:t>
              </a:r>
              <a:endParaRPr lang="en-US" sz="2400" b="1" dirty="0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B1F6958-32FD-D74D-84FD-8A629BFB3536}"/>
              </a:ext>
            </a:extLst>
          </p:cNvPr>
          <p:cNvGrpSpPr/>
          <p:nvPr/>
        </p:nvGrpSpPr>
        <p:grpSpPr>
          <a:xfrm>
            <a:off x="5832246" y="3623070"/>
            <a:ext cx="548773" cy="515411"/>
            <a:chOff x="6386132" y="2337063"/>
            <a:chExt cx="826401" cy="720000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0CCBC74A-3F6A-4543-827E-626D991764E8}"/>
                </a:ext>
              </a:extLst>
            </p:cNvPr>
            <p:cNvSpPr/>
            <p:nvPr/>
          </p:nvSpPr>
          <p:spPr>
            <a:xfrm>
              <a:off x="6386132" y="2337063"/>
              <a:ext cx="720000" cy="720000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AA9514DE-1A36-9346-AA2D-B00B3E3A1129}"/>
                </a:ext>
              </a:extLst>
            </p:cNvPr>
            <p:cNvSpPr txBox="1"/>
            <p:nvPr/>
          </p:nvSpPr>
          <p:spPr>
            <a:xfrm>
              <a:off x="6420266" y="2383383"/>
              <a:ext cx="792267" cy="6449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A1</a:t>
              </a: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E07282A3-4C10-0649-A1AB-A362A7E6FE73}"/>
              </a:ext>
            </a:extLst>
          </p:cNvPr>
          <p:cNvSpPr txBox="1"/>
          <p:nvPr/>
        </p:nvSpPr>
        <p:spPr>
          <a:xfrm>
            <a:off x="10219327" y="5688884"/>
            <a:ext cx="10054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chemeClr val="accent6"/>
                </a:solidFill>
              </a:rPr>
              <a:t>[(P</a:t>
            </a:r>
            <a:r>
              <a:rPr lang="en-US" altLang="zh-CN" sz="2400" b="1" baseline="-25000" dirty="0">
                <a:solidFill>
                  <a:schemeClr val="accent6"/>
                </a:solidFill>
              </a:rPr>
              <a:t>1</a:t>
            </a:r>
            <a:r>
              <a:rPr lang="en-US" altLang="zh-CN" sz="2000" b="1" dirty="0">
                <a:solidFill>
                  <a:schemeClr val="accent6"/>
                </a:solidFill>
              </a:rPr>
              <a:t>,</a:t>
            </a:r>
            <a:r>
              <a:rPr lang="zh-CN" altLang="en-US" sz="2000" b="1" dirty="0">
                <a:solidFill>
                  <a:schemeClr val="accent6"/>
                </a:solidFill>
              </a:rPr>
              <a:t> </a:t>
            </a:r>
            <a:r>
              <a:rPr lang="en-US" altLang="zh-CN" sz="2000" b="1" dirty="0">
                <a:solidFill>
                  <a:schemeClr val="accent6"/>
                </a:solidFill>
              </a:rPr>
              <a:t>1)]</a:t>
            </a:r>
            <a:endParaRPr lang="en-US" sz="2000" b="1" dirty="0">
              <a:solidFill>
                <a:schemeClr val="accent6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A14A863-6563-B647-9595-91810EA68D52}"/>
              </a:ext>
            </a:extLst>
          </p:cNvPr>
          <p:cNvSpPr txBox="1"/>
          <p:nvPr/>
        </p:nvSpPr>
        <p:spPr>
          <a:xfrm>
            <a:off x="4634905" y="5315350"/>
            <a:ext cx="2387089" cy="1015663"/>
          </a:xfrm>
          <a:prstGeom prst="rect">
            <a:avLst/>
          </a:prstGeom>
          <a:noFill/>
          <a:ln w="25400">
            <a:solidFill>
              <a:schemeClr val="tx1"/>
            </a:solidFill>
            <a:prstDash val="dash"/>
          </a:ln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zh-CN" sz="2000" dirty="0"/>
              <a:t>P</a:t>
            </a:r>
            <a:r>
              <a:rPr lang="en-US" altLang="zh-CN" sz="2400" baseline="-25000" dirty="0"/>
              <a:t>1</a:t>
            </a:r>
            <a:r>
              <a:rPr lang="en-US" altLang="zh-CN" sz="2000" dirty="0"/>
              <a:t>:</a:t>
            </a:r>
            <a:r>
              <a:rPr lang="zh-CN" altLang="en-US" sz="2000" dirty="0"/>
              <a:t> </a:t>
            </a:r>
            <a:r>
              <a:rPr lang="en-US" altLang="zh-CN" sz="2000" dirty="0" err="1"/>
              <a:t>dstIP</a:t>
            </a:r>
            <a:r>
              <a:rPr lang="en-US" altLang="zh-CN" sz="2000" dirty="0"/>
              <a:t>=10.0.0.0/23</a:t>
            </a:r>
          </a:p>
          <a:p>
            <a:pPr algn="ctr"/>
            <a:r>
              <a:rPr lang="en-US" altLang="zh-CN" sz="2000" dirty="0"/>
              <a:t>P</a:t>
            </a:r>
            <a:r>
              <a:rPr lang="en-US" altLang="zh-CN" sz="2400" baseline="-25000" dirty="0"/>
              <a:t>2</a:t>
            </a:r>
            <a:r>
              <a:rPr lang="en-US" altLang="zh-CN" sz="2000" dirty="0"/>
              <a:t>:</a:t>
            </a:r>
            <a:r>
              <a:rPr lang="zh-CN" altLang="en-US" sz="2000" dirty="0"/>
              <a:t> </a:t>
            </a:r>
            <a:r>
              <a:rPr lang="en-US" altLang="zh-CN" sz="2000" dirty="0" err="1"/>
              <a:t>dstIP</a:t>
            </a:r>
            <a:r>
              <a:rPr lang="en-US" altLang="zh-CN" sz="2000" dirty="0"/>
              <a:t>=10.0.0.0/24</a:t>
            </a:r>
          </a:p>
          <a:p>
            <a:pPr algn="ctr"/>
            <a:r>
              <a:rPr lang="en-US" altLang="zh-CN" sz="2000" dirty="0"/>
              <a:t>P</a:t>
            </a:r>
            <a:r>
              <a:rPr lang="en-US" altLang="zh-CN" sz="2400" baseline="-25000" dirty="0"/>
              <a:t>3</a:t>
            </a:r>
            <a:r>
              <a:rPr lang="en-US" altLang="zh-CN" sz="2000" dirty="0"/>
              <a:t>:</a:t>
            </a:r>
            <a:r>
              <a:rPr lang="zh-CN" altLang="en-US" sz="2000" dirty="0"/>
              <a:t> </a:t>
            </a:r>
            <a:r>
              <a:rPr lang="en-US" altLang="zh-CN" sz="2000" dirty="0" err="1"/>
              <a:t>dstIP</a:t>
            </a:r>
            <a:r>
              <a:rPr lang="en-US" altLang="zh-CN" sz="2000" dirty="0"/>
              <a:t>=10.0.1.0/24</a:t>
            </a:r>
            <a:endParaRPr lang="en-US" sz="20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F771747-8B20-8846-9CCE-91DAA2F0A7B2}"/>
              </a:ext>
            </a:extLst>
          </p:cNvPr>
          <p:cNvSpPr txBox="1"/>
          <p:nvPr/>
        </p:nvSpPr>
        <p:spPr>
          <a:xfrm>
            <a:off x="7354844" y="2246045"/>
            <a:ext cx="10054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chemeClr val="accent6"/>
                </a:solidFill>
              </a:rPr>
              <a:t>[(P</a:t>
            </a:r>
            <a:r>
              <a:rPr lang="en-US" altLang="zh-CN" sz="2400" b="1" baseline="-25000" dirty="0">
                <a:solidFill>
                  <a:schemeClr val="accent6"/>
                </a:solidFill>
              </a:rPr>
              <a:t>1</a:t>
            </a:r>
            <a:r>
              <a:rPr lang="en-US" altLang="zh-CN" sz="2000" b="1" dirty="0">
                <a:solidFill>
                  <a:schemeClr val="accent6"/>
                </a:solidFill>
              </a:rPr>
              <a:t>,</a:t>
            </a:r>
            <a:r>
              <a:rPr lang="zh-CN" altLang="en-US" sz="2000" b="1" dirty="0">
                <a:solidFill>
                  <a:schemeClr val="accent6"/>
                </a:solidFill>
              </a:rPr>
              <a:t> </a:t>
            </a:r>
            <a:r>
              <a:rPr lang="en-US" altLang="zh-CN" sz="2000" b="1" dirty="0">
                <a:solidFill>
                  <a:schemeClr val="accent6"/>
                </a:solidFill>
              </a:rPr>
              <a:t>0)]</a:t>
            </a:r>
            <a:endParaRPr lang="en-US" sz="2000" b="1" dirty="0">
              <a:solidFill>
                <a:schemeClr val="accent6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6A7E5EE-FB96-A74A-90EE-376A151824B9}"/>
              </a:ext>
            </a:extLst>
          </p:cNvPr>
          <p:cNvSpPr txBox="1"/>
          <p:nvPr/>
        </p:nvSpPr>
        <p:spPr>
          <a:xfrm>
            <a:off x="8111705" y="4273862"/>
            <a:ext cx="10054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chemeClr val="accent6"/>
                </a:solidFill>
              </a:rPr>
              <a:t>[(P</a:t>
            </a:r>
            <a:r>
              <a:rPr lang="en-US" altLang="zh-CN" sz="2400" b="1" baseline="-25000" dirty="0">
                <a:solidFill>
                  <a:schemeClr val="accent6"/>
                </a:solidFill>
              </a:rPr>
              <a:t>1</a:t>
            </a:r>
            <a:r>
              <a:rPr lang="en-US" altLang="zh-CN" sz="2000" b="1" dirty="0">
                <a:solidFill>
                  <a:schemeClr val="accent6"/>
                </a:solidFill>
              </a:rPr>
              <a:t>,</a:t>
            </a:r>
            <a:r>
              <a:rPr lang="zh-CN" altLang="en-US" sz="2000" b="1" dirty="0">
                <a:solidFill>
                  <a:schemeClr val="accent6"/>
                </a:solidFill>
              </a:rPr>
              <a:t> </a:t>
            </a:r>
            <a:r>
              <a:rPr lang="en-US" altLang="zh-CN" sz="2000" b="1" dirty="0">
                <a:solidFill>
                  <a:schemeClr val="accent6"/>
                </a:solidFill>
              </a:rPr>
              <a:t>1)]</a:t>
            </a:r>
            <a:endParaRPr lang="en-US" sz="2000" b="1" dirty="0">
              <a:solidFill>
                <a:schemeClr val="accent6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5BFE1F4-BE15-8E4A-8484-47B1CA8E8EAE}"/>
              </a:ext>
            </a:extLst>
          </p:cNvPr>
          <p:cNvSpPr txBox="1"/>
          <p:nvPr/>
        </p:nvSpPr>
        <p:spPr>
          <a:xfrm>
            <a:off x="8627060" y="2232819"/>
            <a:ext cx="10054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chemeClr val="accent6"/>
                </a:solidFill>
              </a:rPr>
              <a:t>[(P</a:t>
            </a:r>
            <a:r>
              <a:rPr lang="en-US" altLang="zh-CN" sz="2400" b="1" baseline="-25000" dirty="0">
                <a:solidFill>
                  <a:schemeClr val="accent6"/>
                </a:solidFill>
              </a:rPr>
              <a:t>1</a:t>
            </a:r>
            <a:r>
              <a:rPr lang="en-US" altLang="zh-CN" sz="2000" b="1" dirty="0">
                <a:solidFill>
                  <a:schemeClr val="accent6"/>
                </a:solidFill>
              </a:rPr>
              <a:t>,</a:t>
            </a:r>
            <a:r>
              <a:rPr lang="zh-CN" altLang="en-US" sz="2000" b="1" dirty="0">
                <a:solidFill>
                  <a:schemeClr val="accent6"/>
                </a:solidFill>
              </a:rPr>
              <a:t> </a:t>
            </a:r>
            <a:r>
              <a:rPr lang="en-US" altLang="zh-CN" sz="2000" b="1" dirty="0">
                <a:solidFill>
                  <a:schemeClr val="accent6"/>
                </a:solidFill>
              </a:rPr>
              <a:t>0)]</a:t>
            </a:r>
            <a:endParaRPr lang="en-US" sz="2000" b="1" dirty="0">
              <a:solidFill>
                <a:schemeClr val="accent6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65114F6-6FC1-FB45-AECF-7E7D44860024}"/>
              </a:ext>
            </a:extLst>
          </p:cNvPr>
          <p:cNvSpPr txBox="1"/>
          <p:nvPr/>
        </p:nvSpPr>
        <p:spPr>
          <a:xfrm>
            <a:off x="10227907" y="4081491"/>
            <a:ext cx="10054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chemeClr val="accent6"/>
                </a:solidFill>
              </a:rPr>
              <a:t>[(P</a:t>
            </a:r>
            <a:r>
              <a:rPr lang="en-US" altLang="zh-CN" sz="2400" b="1" baseline="-25000" dirty="0">
                <a:solidFill>
                  <a:schemeClr val="accent6"/>
                </a:solidFill>
              </a:rPr>
              <a:t>1</a:t>
            </a:r>
            <a:r>
              <a:rPr lang="en-US" altLang="zh-CN" sz="2000" b="1" dirty="0">
                <a:solidFill>
                  <a:schemeClr val="accent6"/>
                </a:solidFill>
              </a:rPr>
              <a:t>,</a:t>
            </a:r>
            <a:r>
              <a:rPr lang="zh-CN" altLang="en-US" sz="2000" b="1" dirty="0">
                <a:solidFill>
                  <a:schemeClr val="accent6"/>
                </a:solidFill>
              </a:rPr>
              <a:t> </a:t>
            </a:r>
            <a:r>
              <a:rPr lang="en-US" altLang="zh-CN" sz="2000" b="1" dirty="0">
                <a:solidFill>
                  <a:schemeClr val="accent6"/>
                </a:solidFill>
              </a:rPr>
              <a:t>0)]</a:t>
            </a:r>
            <a:endParaRPr lang="en-US" sz="2000" b="1" dirty="0">
              <a:solidFill>
                <a:schemeClr val="accent6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936F297-7BAD-DF43-9E9C-E8641E4D38C7}"/>
              </a:ext>
            </a:extLst>
          </p:cNvPr>
          <p:cNvSpPr txBox="1"/>
          <p:nvPr/>
        </p:nvSpPr>
        <p:spPr>
          <a:xfrm>
            <a:off x="7906938" y="3647485"/>
            <a:ext cx="10054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chemeClr val="accent6"/>
                </a:solidFill>
              </a:rPr>
              <a:t>[(P</a:t>
            </a:r>
            <a:r>
              <a:rPr lang="en-US" altLang="zh-CN" sz="2400" b="1" baseline="-25000" dirty="0">
                <a:solidFill>
                  <a:schemeClr val="accent6"/>
                </a:solidFill>
              </a:rPr>
              <a:t>1</a:t>
            </a:r>
            <a:r>
              <a:rPr lang="en-US" altLang="zh-CN" sz="2000" b="1" dirty="0">
                <a:solidFill>
                  <a:schemeClr val="accent6"/>
                </a:solidFill>
              </a:rPr>
              <a:t>,</a:t>
            </a:r>
            <a:r>
              <a:rPr lang="zh-CN" altLang="en-US" sz="2000" b="1" dirty="0">
                <a:solidFill>
                  <a:schemeClr val="accent6"/>
                </a:solidFill>
              </a:rPr>
              <a:t> </a:t>
            </a:r>
            <a:r>
              <a:rPr lang="en-US" altLang="zh-CN" sz="2000" b="1" dirty="0">
                <a:solidFill>
                  <a:schemeClr val="accent6"/>
                </a:solidFill>
              </a:rPr>
              <a:t>1)]</a:t>
            </a:r>
            <a:endParaRPr lang="en-US" sz="2000" b="1" dirty="0">
              <a:solidFill>
                <a:schemeClr val="accent6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2C1FAF0-4C6F-074B-BA57-00C11189606D}"/>
              </a:ext>
            </a:extLst>
          </p:cNvPr>
          <p:cNvSpPr txBox="1"/>
          <p:nvPr/>
        </p:nvSpPr>
        <p:spPr>
          <a:xfrm>
            <a:off x="6659809" y="4761093"/>
            <a:ext cx="10054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chemeClr val="accent6"/>
                </a:solidFill>
              </a:rPr>
              <a:t>[(P</a:t>
            </a:r>
            <a:r>
              <a:rPr lang="en-US" altLang="zh-CN" sz="2400" b="1" baseline="-25000" dirty="0">
                <a:solidFill>
                  <a:schemeClr val="accent6"/>
                </a:solidFill>
              </a:rPr>
              <a:t>1</a:t>
            </a:r>
            <a:r>
              <a:rPr lang="en-US" altLang="zh-CN" sz="2000" b="1" dirty="0">
                <a:solidFill>
                  <a:schemeClr val="accent6"/>
                </a:solidFill>
              </a:rPr>
              <a:t>,</a:t>
            </a:r>
            <a:r>
              <a:rPr lang="zh-CN" altLang="en-US" sz="2000" b="1" dirty="0">
                <a:solidFill>
                  <a:schemeClr val="accent6"/>
                </a:solidFill>
              </a:rPr>
              <a:t> </a:t>
            </a:r>
            <a:r>
              <a:rPr lang="en-US" altLang="zh-CN" sz="2000" b="1" dirty="0">
                <a:solidFill>
                  <a:schemeClr val="accent6"/>
                </a:solidFill>
              </a:rPr>
              <a:t>1)]</a:t>
            </a:r>
            <a:endParaRPr lang="en-US" sz="2000" b="1" dirty="0">
              <a:solidFill>
                <a:schemeClr val="accent6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E9353C1-EEF2-9745-94D7-B5DC740AF2D2}"/>
              </a:ext>
            </a:extLst>
          </p:cNvPr>
          <p:cNvSpPr txBox="1"/>
          <p:nvPr/>
        </p:nvSpPr>
        <p:spPr>
          <a:xfrm>
            <a:off x="6996094" y="5658054"/>
            <a:ext cx="10054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chemeClr val="accent6"/>
                </a:solidFill>
              </a:rPr>
              <a:t>[(P</a:t>
            </a:r>
            <a:r>
              <a:rPr lang="en-US" altLang="zh-CN" sz="2400" b="1" baseline="-25000" dirty="0">
                <a:solidFill>
                  <a:schemeClr val="accent6"/>
                </a:solidFill>
              </a:rPr>
              <a:t>1</a:t>
            </a:r>
            <a:r>
              <a:rPr lang="en-US" altLang="zh-CN" sz="2000" b="1" dirty="0">
                <a:solidFill>
                  <a:schemeClr val="accent6"/>
                </a:solidFill>
              </a:rPr>
              <a:t>,</a:t>
            </a:r>
            <a:r>
              <a:rPr lang="zh-CN" altLang="en-US" sz="2000" b="1" dirty="0">
                <a:solidFill>
                  <a:schemeClr val="accent6"/>
                </a:solidFill>
              </a:rPr>
              <a:t> </a:t>
            </a:r>
            <a:r>
              <a:rPr lang="en-US" altLang="zh-CN" sz="2000" b="1" dirty="0">
                <a:solidFill>
                  <a:schemeClr val="accent6"/>
                </a:solidFill>
              </a:rPr>
              <a:t>1)]</a:t>
            </a:r>
            <a:endParaRPr lang="en-US" sz="2000" b="1" dirty="0">
              <a:solidFill>
                <a:schemeClr val="accent6"/>
              </a:solidFill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631F6C83-F269-884C-9AC8-2B104ED6C6B6}"/>
              </a:ext>
            </a:extLst>
          </p:cNvPr>
          <p:cNvGrpSpPr/>
          <p:nvPr/>
        </p:nvGrpSpPr>
        <p:grpSpPr>
          <a:xfrm>
            <a:off x="5582125" y="2774122"/>
            <a:ext cx="1407758" cy="746555"/>
            <a:chOff x="2481280" y="498682"/>
            <a:chExt cx="2119953" cy="1042895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EB9BA556-7987-A946-AE5A-FEAC90FEAF75}"/>
                </a:ext>
              </a:extLst>
            </p:cNvPr>
            <p:cNvSpPr txBox="1"/>
            <p:nvPr/>
          </p:nvSpPr>
          <p:spPr>
            <a:xfrm>
              <a:off x="2481280" y="498682"/>
              <a:ext cx="2119953" cy="5589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b="1" dirty="0">
                  <a:solidFill>
                    <a:schemeClr val="accent6"/>
                  </a:solidFill>
                </a:rPr>
                <a:t>[(P</a:t>
              </a:r>
              <a:r>
                <a:rPr lang="en-US" altLang="zh-CN" sz="2400" b="1" baseline="-25000" dirty="0">
                  <a:solidFill>
                    <a:schemeClr val="accent6"/>
                  </a:solidFill>
                </a:rPr>
                <a:t>2</a:t>
              </a:r>
              <a:r>
                <a:rPr lang="en-US" altLang="zh-CN" sz="2000" b="1" dirty="0">
                  <a:solidFill>
                    <a:schemeClr val="accent6"/>
                  </a:solidFill>
                </a:rPr>
                <a:t>,</a:t>
              </a:r>
              <a:r>
                <a:rPr lang="zh-CN" altLang="en-US" sz="2000" b="1" dirty="0">
                  <a:solidFill>
                    <a:schemeClr val="accent6"/>
                  </a:solidFill>
                </a:rPr>
                <a:t> </a:t>
              </a:r>
              <a:r>
                <a:rPr lang="en-US" altLang="zh-CN" sz="2000" b="1" dirty="0">
                  <a:solidFill>
                    <a:schemeClr val="accent6"/>
                  </a:solidFill>
                </a:rPr>
                <a:t>[0,</a:t>
              </a:r>
              <a:r>
                <a:rPr lang="zh-CN" altLang="en-US" sz="2000" b="1" dirty="0">
                  <a:solidFill>
                    <a:schemeClr val="accent6"/>
                  </a:solidFill>
                </a:rPr>
                <a:t> </a:t>
              </a:r>
              <a:r>
                <a:rPr lang="en-US" altLang="zh-CN" sz="2000" b="1" dirty="0">
                  <a:solidFill>
                    <a:schemeClr val="accent6"/>
                  </a:solidFill>
                </a:rPr>
                <a:t>1]),</a:t>
              </a:r>
              <a:endParaRPr lang="en-US" sz="2000" b="1" dirty="0">
                <a:solidFill>
                  <a:schemeClr val="accent6"/>
                </a:solidFill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DB678869-BE16-0641-B1E3-DAE81E97D800}"/>
                </a:ext>
              </a:extLst>
            </p:cNvPr>
            <p:cNvSpPr txBox="1"/>
            <p:nvPr/>
          </p:nvSpPr>
          <p:spPr>
            <a:xfrm>
              <a:off x="2608409" y="982646"/>
              <a:ext cx="1388517" cy="5589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b="1" dirty="0">
                  <a:solidFill>
                    <a:schemeClr val="accent6"/>
                  </a:solidFill>
                </a:rPr>
                <a:t>(P</a:t>
              </a:r>
              <a:r>
                <a:rPr lang="en-US" altLang="zh-CN" sz="2400" b="1" baseline="-25000" dirty="0">
                  <a:solidFill>
                    <a:schemeClr val="accent6"/>
                  </a:solidFill>
                </a:rPr>
                <a:t>3</a:t>
              </a:r>
              <a:r>
                <a:rPr lang="en-US" altLang="zh-CN" sz="2000" b="1" dirty="0">
                  <a:solidFill>
                    <a:schemeClr val="accent6"/>
                  </a:solidFill>
                </a:rPr>
                <a:t>,</a:t>
              </a:r>
              <a:r>
                <a:rPr lang="zh-CN" altLang="en-US" sz="2000" b="1" dirty="0">
                  <a:solidFill>
                    <a:schemeClr val="accent6"/>
                  </a:solidFill>
                </a:rPr>
                <a:t> </a:t>
              </a:r>
              <a:r>
                <a:rPr lang="en-US" altLang="zh-CN" sz="2000" b="1" dirty="0">
                  <a:solidFill>
                    <a:schemeClr val="accent6"/>
                  </a:solidFill>
                </a:rPr>
                <a:t>1)]</a:t>
              </a:r>
              <a:endParaRPr lang="en-US" sz="2000" b="1" dirty="0">
                <a:solidFill>
                  <a:schemeClr val="accent6"/>
                </a:solidFill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6D6704DC-AD7D-3046-BC12-77B4EDEFEDAB}"/>
              </a:ext>
            </a:extLst>
          </p:cNvPr>
          <p:cNvGrpSpPr/>
          <p:nvPr/>
        </p:nvGrpSpPr>
        <p:grpSpPr>
          <a:xfrm>
            <a:off x="4741716" y="4171639"/>
            <a:ext cx="1407758" cy="746555"/>
            <a:chOff x="2481280" y="498682"/>
            <a:chExt cx="2119953" cy="1042895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5D8BF0D6-8D02-2346-941D-15B154764658}"/>
                </a:ext>
              </a:extLst>
            </p:cNvPr>
            <p:cNvSpPr txBox="1"/>
            <p:nvPr/>
          </p:nvSpPr>
          <p:spPr>
            <a:xfrm>
              <a:off x="2481280" y="498682"/>
              <a:ext cx="2119953" cy="5589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b="1" dirty="0">
                  <a:solidFill>
                    <a:schemeClr val="accent6"/>
                  </a:solidFill>
                </a:rPr>
                <a:t>[(P</a:t>
              </a:r>
              <a:r>
                <a:rPr lang="en-US" altLang="zh-CN" sz="2400" b="1" baseline="-25000" dirty="0">
                  <a:solidFill>
                    <a:schemeClr val="accent6"/>
                  </a:solidFill>
                </a:rPr>
                <a:t>2</a:t>
              </a:r>
              <a:r>
                <a:rPr lang="en-US" altLang="zh-CN" sz="2000" b="1" dirty="0">
                  <a:solidFill>
                    <a:schemeClr val="accent6"/>
                  </a:solidFill>
                </a:rPr>
                <a:t>,</a:t>
              </a:r>
              <a:r>
                <a:rPr lang="zh-CN" altLang="en-US" sz="2000" b="1" dirty="0">
                  <a:solidFill>
                    <a:schemeClr val="accent6"/>
                  </a:solidFill>
                </a:rPr>
                <a:t> </a:t>
              </a:r>
              <a:r>
                <a:rPr lang="en-US" altLang="zh-CN" sz="2000" b="1" dirty="0">
                  <a:solidFill>
                    <a:schemeClr val="accent6"/>
                  </a:solidFill>
                </a:rPr>
                <a:t>[0,</a:t>
              </a:r>
              <a:r>
                <a:rPr lang="zh-CN" altLang="en-US" sz="2000" b="1" dirty="0">
                  <a:solidFill>
                    <a:schemeClr val="accent6"/>
                  </a:solidFill>
                </a:rPr>
                <a:t> </a:t>
              </a:r>
              <a:r>
                <a:rPr lang="en-US" altLang="zh-CN" sz="2000" b="1" dirty="0">
                  <a:solidFill>
                    <a:schemeClr val="accent6"/>
                  </a:solidFill>
                </a:rPr>
                <a:t>1]),</a:t>
              </a:r>
              <a:endParaRPr lang="en-US" sz="2000" b="1" dirty="0">
                <a:solidFill>
                  <a:schemeClr val="accent6"/>
                </a:solidFill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3ADD8ECB-BF3D-6849-AEA3-9F7D4074881D}"/>
                </a:ext>
              </a:extLst>
            </p:cNvPr>
            <p:cNvSpPr txBox="1"/>
            <p:nvPr/>
          </p:nvSpPr>
          <p:spPr>
            <a:xfrm>
              <a:off x="2608409" y="982646"/>
              <a:ext cx="1388517" cy="5589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b="1" dirty="0">
                  <a:solidFill>
                    <a:schemeClr val="accent6"/>
                  </a:solidFill>
                </a:rPr>
                <a:t>(P</a:t>
              </a:r>
              <a:r>
                <a:rPr lang="en-US" altLang="zh-CN" sz="2400" b="1" baseline="-25000" dirty="0">
                  <a:solidFill>
                    <a:schemeClr val="accent6"/>
                  </a:solidFill>
                </a:rPr>
                <a:t>3</a:t>
              </a:r>
              <a:r>
                <a:rPr lang="en-US" altLang="zh-CN" sz="2000" b="1" dirty="0">
                  <a:solidFill>
                    <a:schemeClr val="accent6"/>
                  </a:solidFill>
                </a:rPr>
                <a:t>,</a:t>
              </a:r>
              <a:r>
                <a:rPr lang="zh-CN" altLang="en-US" sz="2000" b="1" dirty="0">
                  <a:solidFill>
                    <a:schemeClr val="accent6"/>
                  </a:solidFill>
                </a:rPr>
                <a:t> </a:t>
              </a:r>
              <a:r>
                <a:rPr lang="en-US" altLang="zh-CN" sz="2000" b="1" dirty="0">
                  <a:solidFill>
                    <a:schemeClr val="accent6"/>
                  </a:solidFill>
                </a:rPr>
                <a:t>1)]</a:t>
              </a:r>
              <a:endParaRPr lang="en-US" sz="2000" b="1" dirty="0">
                <a:solidFill>
                  <a:schemeClr val="accent6"/>
                </a:solidFill>
              </a:endParaRPr>
            </a:p>
          </p:txBody>
        </p:sp>
      </p:grpSp>
      <p:pic>
        <p:nvPicPr>
          <p:cNvPr id="60" name="Content Placeholder 5">
            <a:extLst>
              <a:ext uri="{FF2B5EF4-FFF2-40B4-BE49-F238E27FC236}">
                <a16:creationId xmlns:a16="http://schemas.microsoft.com/office/drawing/2014/main" id="{EB17027D-F2C2-174B-B677-3A0B4D82F0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562" y="2510048"/>
            <a:ext cx="3835400" cy="4241800"/>
          </a:xfrm>
          <a:prstGeom prst="rect">
            <a:avLst/>
          </a:prstGeom>
        </p:spPr>
      </p:pic>
      <p:sp>
        <p:nvSpPr>
          <p:cNvPr id="62" name="Oval 61">
            <a:extLst>
              <a:ext uri="{FF2B5EF4-FFF2-40B4-BE49-F238E27FC236}">
                <a16:creationId xmlns:a16="http://schemas.microsoft.com/office/drawing/2014/main" id="{726B2C0A-B819-C742-827A-E3867B4A6704}"/>
              </a:ext>
            </a:extLst>
          </p:cNvPr>
          <p:cNvSpPr/>
          <p:nvPr/>
        </p:nvSpPr>
        <p:spPr>
          <a:xfrm>
            <a:off x="4399981" y="4138481"/>
            <a:ext cx="1829873" cy="1176869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2D3EE01-EE62-EA45-95BF-87AF60D36939}"/>
              </a:ext>
            </a:extLst>
          </p:cNvPr>
          <p:cNvSpPr txBox="1"/>
          <p:nvPr/>
        </p:nvSpPr>
        <p:spPr>
          <a:xfrm>
            <a:off x="4522790" y="4856641"/>
            <a:ext cx="1585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发现错误</a:t>
            </a:r>
            <a:r>
              <a:rPr lang="en-US" altLang="zh-CN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!</a:t>
            </a:r>
            <a:endParaRPr lang="en-US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39CD8C96-FAB4-F347-8DFB-CF11121EEAB3}"/>
              </a:ext>
            </a:extLst>
          </p:cNvPr>
          <p:cNvGrpSpPr/>
          <p:nvPr/>
        </p:nvGrpSpPr>
        <p:grpSpPr>
          <a:xfrm>
            <a:off x="7729919" y="212066"/>
            <a:ext cx="4042520" cy="1355649"/>
            <a:chOff x="139065" y="3653620"/>
            <a:chExt cx="10057473" cy="2740891"/>
          </a:xfrm>
        </p:grpSpPr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ED83BF70-C05F-7745-AADE-89D922389160}"/>
                </a:ext>
              </a:extLst>
            </p:cNvPr>
            <p:cNvGrpSpPr/>
            <p:nvPr/>
          </p:nvGrpSpPr>
          <p:grpSpPr>
            <a:xfrm>
              <a:off x="139065" y="3997291"/>
              <a:ext cx="10057473" cy="2397220"/>
              <a:chOff x="231665" y="3997291"/>
              <a:chExt cx="10057473" cy="2397220"/>
            </a:xfrm>
          </p:grpSpPr>
          <p:grpSp>
            <p:nvGrpSpPr>
              <p:cNvPr id="72" name="Group 71">
                <a:extLst>
                  <a:ext uri="{FF2B5EF4-FFF2-40B4-BE49-F238E27FC236}">
                    <a16:creationId xmlns:a16="http://schemas.microsoft.com/office/drawing/2014/main" id="{B97DD8BC-C441-EC45-BA2F-51FFCAEFFB34}"/>
                  </a:ext>
                </a:extLst>
              </p:cNvPr>
              <p:cNvGrpSpPr/>
              <p:nvPr/>
            </p:nvGrpSpPr>
            <p:grpSpPr>
              <a:xfrm>
                <a:off x="231665" y="3997291"/>
                <a:ext cx="7593173" cy="1823070"/>
                <a:chOff x="787250" y="2643053"/>
                <a:chExt cx="7593173" cy="1823070"/>
              </a:xfrm>
            </p:grpSpPr>
            <p:cxnSp>
              <p:nvCxnSpPr>
                <p:cNvPr id="75" name="Straight Connector 74">
                  <a:extLst>
                    <a:ext uri="{FF2B5EF4-FFF2-40B4-BE49-F238E27FC236}">
                      <a16:creationId xmlns:a16="http://schemas.microsoft.com/office/drawing/2014/main" id="{D271259C-40F2-2C4E-A01A-048C2DB61AD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174325" y="3612923"/>
                  <a:ext cx="1303062" cy="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Straight Connector 75">
                  <a:extLst>
                    <a:ext uri="{FF2B5EF4-FFF2-40B4-BE49-F238E27FC236}">
                      <a16:creationId xmlns:a16="http://schemas.microsoft.com/office/drawing/2014/main" id="{C6A8E853-2430-AF49-813F-6BA87FDDB32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091945" y="2647742"/>
                  <a:ext cx="904298" cy="710623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Straight Connector 76">
                  <a:extLst>
                    <a:ext uri="{FF2B5EF4-FFF2-40B4-BE49-F238E27FC236}">
                      <a16:creationId xmlns:a16="http://schemas.microsoft.com/office/drawing/2014/main" id="{83796FC8-6659-3D4F-AE04-42B74EEDEC5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716243" y="2643053"/>
                  <a:ext cx="960154" cy="4689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Straight Connector 77">
                  <a:extLst>
                    <a:ext uri="{FF2B5EF4-FFF2-40B4-BE49-F238E27FC236}">
                      <a16:creationId xmlns:a16="http://schemas.microsoft.com/office/drawing/2014/main" id="{402ED685-07A6-B24C-8A67-FCE32AF8041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091945" y="3867481"/>
                  <a:ext cx="1744375" cy="598642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Straight Connector 78">
                  <a:extLst>
                    <a:ext uri="{FF2B5EF4-FFF2-40B4-BE49-F238E27FC236}">
                      <a16:creationId xmlns:a16="http://schemas.microsoft.com/office/drawing/2014/main" id="{5AC7C539-9C9A-5E4E-A99D-D1246DEC2B4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556320" y="3867481"/>
                  <a:ext cx="1824103" cy="598642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0" name="Straight Connector 79">
                  <a:extLst>
                    <a:ext uri="{FF2B5EF4-FFF2-40B4-BE49-F238E27FC236}">
                      <a16:creationId xmlns:a16="http://schemas.microsoft.com/office/drawing/2014/main" id="{9BF7BA73-BE6C-DC43-A78D-38ED69F644D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396397" y="2643053"/>
                  <a:ext cx="984026" cy="715312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Straight Connector 80">
                  <a:extLst>
                    <a:ext uri="{FF2B5EF4-FFF2-40B4-BE49-F238E27FC236}">
                      <a16:creationId xmlns:a16="http://schemas.microsoft.com/office/drawing/2014/main" id="{5F7E9F9F-12AB-9C42-9BC7-0E1B9801D6A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356243" y="3007742"/>
                  <a:ext cx="585519" cy="1203823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" name="Straight Connector 81">
                  <a:extLst>
                    <a:ext uri="{FF2B5EF4-FFF2-40B4-BE49-F238E27FC236}">
                      <a16:creationId xmlns:a16="http://schemas.microsoft.com/office/drawing/2014/main" id="{D5739F3C-0EEB-EE43-BC19-D74A446D606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450878" y="3003053"/>
                  <a:ext cx="585519" cy="1208512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Straight Connector 82">
                  <a:extLst>
                    <a:ext uri="{FF2B5EF4-FFF2-40B4-BE49-F238E27FC236}">
                      <a16:creationId xmlns:a16="http://schemas.microsoft.com/office/drawing/2014/main" id="{056DCE3D-AE61-3949-91D2-F6472CEC212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87250" y="3612923"/>
                  <a:ext cx="667075" cy="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C0C1130C-27FC-0A4F-96BC-25F40B9DD5C2}"/>
                  </a:ext>
                </a:extLst>
              </p:cNvPr>
              <p:cNvSpPr/>
              <p:nvPr/>
            </p:nvSpPr>
            <p:spPr>
              <a:xfrm>
                <a:off x="7089847" y="5647785"/>
                <a:ext cx="3199291" cy="7467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b="1" dirty="0"/>
                  <a:t>10.0.0.0/23</a:t>
                </a:r>
                <a:endParaRPr lang="en-US" b="1" dirty="0"/>
              </a:p>
            </p:txBody>
          </p: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058AB1EC-D68F-0D49-9196-F415B102675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79396" y="5327161"/>
                <a:ext cx="0" cy="391535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ED6024B5-D495-714F-9486-270A14E3788E}"/>
                </a:ext>
              </a:extLst>
            </p:cNvPr>
            <p:cNvSpPr/>
            <p:nvPr/>
          </p:nvSpPr>
          <p:spPr>
            <a:xfrm>
              <a:off x="813457" y="4596872"/>
              <a:ext cx="720000" cy="7200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dirty="0">
                  <a:solidFill>
                    <a:schemeClr val="tx1"/>
                  </a:solidFill>
                </a:rPr>
                <a:t>S</a:t>
              </a:r>
              <a:endParaRPr lang="en-US" sz="2000" b="1" dirty="0">
                <a:solidFill>
                  <a:schemeClr val="tx1"/>
                </a:solidFill>
              </a:endParaRP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34AD89FA-F4E8-8042-8DA7-DF9853963C46}"/>
                </a:ext>
              </a:extLst>
            </p:cNvPr>
            <p:cNvSpPr/>
            <p:nvPr/>
          </p:nvSpPr>
          <p:spPr>
            <a:xfrm>
              <a:off x="2760757" y="4596872"/>
              <a:ext cx="720000" cy="7200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dirty="0">
                  <a:solidFill>
                    <a:schemeClr val="tx1"/>
                  </a:solidFill>
                </a:rPr>
                <a:t>A</a:t>
              </a:r>
              <a:endParaRPr lang="en-US" sz="2000" b="1" dirty="0">
                <a:solidFill>
                  <a:schemeClr val="tx1"/>
                </a:solidFill>
              </a:endParaRP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B9C0B8F4-0C73-5E48-BC3B-FD4D38909630}"/>
                </a:ext>
              </a:extLst>
            </p:cNvPr>
            <p:cNvSpPr/>
            <p:nvPr/>
          </p:nvSpPr>
          <p:spPr>
            <a:xfrm>
              <a:off x="4349985" y="3653620"/>
              <a:ext cx="720000" cy="7200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dirty="0">
                  <a:solidFill>
                    <a:schemeClr val="tx1"/>
                  </a:solidFill>
                </a:rPr>
                <a:t>B</a:t>
              </a:r>
              <a:endParaRPr lang="en-US" sz="2000" b="1" dirty="0">
                <a:solidFill>
                  <a:schemeClr val="tx1"/>
                </a:solidFill>
              </a:endParaRP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3C20C539-6B4B-BD47-88DF-8F2EFAF39FAD}"/>
                </a:ext>
              </a:extLst>
            </p:cNvPr>
            <p:cNvSpPr/>
            <p:nvPr/>
          </p:nvSpPr>
          <p:spPr>
            <a:xfrm>
              <a:off x="6025152" y="3653620"/>
              <a:ext cx="720000" cy="7200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dirty="0">
                  <a:solidFill>
                    <a:schemeClr val="tx1"/>
                  </a:solidFill>
                </a:rPr>
                <a:t>C</a:t>
              </a:r>
              <a:endParaRPr lang="en-US" sz="2000" b="1" dirty="0">
                <a:solidFill>
                  <a:schemeClr val="tx1"/>
                </a:solidFill>
              </a:endParaRP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D6A8D199-A63F-244A-B00C-95D46ED75917}"/>
                </a:ext>
              </a:extLst>
            </p:cNvPr>
            <p:cNvSpPr/>
            <p:nvPr/>
          </p:nvSpPr>
          <p:spPr>
            <a:xfrm>
              <a:off x="7626796" y="4597156"/>
              <a:ext cx="720000" cy="7200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dirty="0">
                  <a:solidFill>
                    <a:schemeClr val="tx1"/>
                  </a:solidFill>
                </a:rPr>
                <a:t>D</a:t>
              </a:r>
              <a:endParaRPr lang="en-US" sz="2000" b="1" dirty="0">
                <a:solidFill>
                  <a:schemeClr val="tx1"/>
                </a:solidFill>
              </a:endParaRP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97DE809A-A8B0-4144-9851-B5F62F04B2CE}"/>
                </a:ext>
              </a:extLst>
            </p:cNvPr>
            <p:cNvSpPr/>
            <p:nvPr/>
          </p:nvSpPr>
          <p:spPr>
            <a:xfrm>
              <a:off x="5200843" y="5460361"/>
              <a:ext cx="720000" cy="7200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dirty="0">
                  <a:solidFill>
                    <a:schemeClr val="tx1"/>
                  </a:solidFill>
                </a:rPr>
                <a:t>W</a:t>
              </a:r>
              <a:endParaRPr lang="en-US" sz="20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C1E8BC17-7AA9-2C49-A80A-C6AAFCDDE0DD}"/>
              </a:ext>
            </a:extLst>
          </p:cNvPr>
          <p:cNvSpPr/>
          <p:nvPr/>
        </p:nvSpPr>
        <p:spPr>
          <a:xfrm>
            <a:off x="639562" y="5188143"/>
            <a:ext cx="3813210" cy="745081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185C522C-2A4C-B341-B7A8-3FF91CB4293B}"/>
              </a:ext>
            </a:extLst>
          </p:cNvPr>
          <p:cNvSpPr/>
          <p:nvPr/>
        </p:nvSpPr>
        <p:spPr>
          <a:xfrm>
            <a:off x="639562" y="5962315"/>
            <a:ext cx="3813210" cy="759160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2929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6" grpId="0"/>
      <p:bldP spid="37" grpId="0"/>
      <p:bldP spid="38" grpId="0"/>
      <p:bldP spid="39" grpId="0"/>
      <p:bldP spid="40" grpId="0"/>
      <p:bldP spid="41" grpId="0"/>
      <p:bldP spid="62" grpId="0" animBg="1"/>
      <p:bldP spid="63" grpId="0"/>
      <p:bldP spid="3" grpId="0" animBg="1"/>
      <p:bldP spid="8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Content Placeholder 58">
            <a:extLst>
              <a:ext uri="{FF2B5EF4-FFF2-40B4-BE49-F238E27FC236}">
                <a16:creationId xmlns:a16="http://schemas.microsoft.com/office/drawing/2014/main" id="{8CAD84BF-8E5F-E944-A8D2-5E8D670726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8288"/>
            <a:ext cx="10515600" cy="4486275"/>
          </a:xfrm>
        </p:spPr>
        <p:txBody>
          <a:bodyPr/>
          <a:lstStyle/>
          <a:p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设备</a:t>
            </a:r>
            <a:r>
              <a:rPr lang="en-US" altLang="ja-JP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FIB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发生变化时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设备对应节点的子任务更新自身结果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并沿</a:t>
            </a:r>
            <a:r>
              <a:rPr lang="en-US" altLang="ja-JP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DVNet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进行反向验证消息传递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244AF2-1228-6143-9BE9-FA79B0C02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891719" cy="1325563"/>
          </a:xfrm>
        </p:spPr>
        <p:txBody>
          <a:bodyPr>
            <a:normAutofit/>
          </a:bodyPr>
          <a:lstStyle/>
          <a:p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第四步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增量验证</a:t>
            </a: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B6EC06-99AA-B446-91E0-8E708DFA2A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3CBEB-A62C-7547-B7F6-B847810FF90F}" type="slidenum">
              <a:rPr lang="en-US" smtClean="0"/>
              <a:t>17</a:t>
            </a:fld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0E31C39-270A-2F42-8451-DD129C7FFE2D}"/>
              </a:ext>
            </a:extLst>
          </p:cNvPr>
          <p:cNvSpPr/>
          <p:nvPr/>
        </p:nvSpPr>
        <p:spPr>
          <a:xfrm>
            <a:off x="4873334" y="3623070"/>
            <a:ext cx="478117" cy="515411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400" b="1" dirty="0">
                <a:solidFill>
                  <a:schemeClr val="tx1"/>
                </a:solidFill>
              </a:rPr>
              <a:t>S1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C407370-CA62-E446-AA0E-3FA38A570538}"/>
              </a:ext>
            </a:extLst>
          </p:cNvPr>
          <p:cNvSpPr/>
          <p:nvPr/>
        </p:nvSpPr>
        <p:spPr>
          <a:xfrm>
            <a:off x="7659253" y="2665680"/>
            <a:ext cx="478117" cy="515411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400" b="1" dirty="0">
                <a:solidFill>
                  <a:schemeClr val="tx1"/>
                </a:solidFill>
              </a:rPr>
              <a:t>B1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8CAC283-B3DE-344C-A205-7EB9FB1F06F6}"/>
              </a:ext>
            </a:extLst>
          </p:cNvPr>
          <p:cNvSpPr/>
          <p:nvPr/>
        </p:nvSpPr>
        <p:spPr>
          <a:xfrm>
            <a:off x="8878564" y="2662760"/>
            <a:ext cx="478117" cy="515411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400" b="1" dirty="0">
                <a:solidFill>
                  <a:schemeClr val="tx1"/>
                </a:solidFill>
              </a:rPr>
              <a:t>C2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5437E75-B587-004F-934D-43DBB74C7C55}"/>
              </a:ext>
            </a:extLst>
          </p:cNvPr>
          <p:cNvSpPr/>
          <p:nvPr/>
        </p:nvSpPr>
        <p:spPr>
          <a:xfrm>
            <a:off x="7659253" y="6175399"/>
            <a:ext cx="478117" cy="515411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400" b="1" dirty="0">
                <a:solidFill>
                  <a:schemeClr val="tx1"/>
                </a:solidFill>
              </a:rPr>
              <a:t>B2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F74FA56-2BF5-9B45-91FE-B0DDFFCAB4F3}"/>
              </a:ext>
            </a:extLst>
          </p:cNvPr>
          <p:cNvSpPr/>
          <p:nvPr/>
        </p:nvSpPr>
        <p:spPr>
          <a:xfrm>
            <a:off x="8889812" y="4692691"/>
            <a:ext cx="478117" cy="515411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400" b="1" dirty="0">
                <a:solidFill>
                  <a:schemeClr val="tx1"/>
                </a:solidFill>
              </a:rPr>
              <a:t>C1</a:t>
            </a:r>
            <a:endParaRPr lang="en-US" sz="2400" b="1" dirty="0">
              <a:solidFill>
                <a:schemeClr val="tx1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6A331E2-C8A4-1D40-8FB6-A21DD7C19A7F}"/>
              </a:ext>
            </a:extLst>
          </p:cNvPr>
          <p:cNvCxnSpPr>
            <a:cxnSpLocks/>
            <a:stCxn id="8" idx="6"/>
            <a:endCxn id="48" idx="2"/>
          </p:cNvCxnSpPr>
          <p:nvPr/>
        </p:nvCxnSpPr>
        <p:spPr>
          <a:xfrm>
            <a:off x="5351451" y="3880775"/>
            <a:ext cx="480795" cy="0"/>
          </a:xfrm>
          <a:prstGeom prst="line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67C956B-1B49-984D-9946-69E9C86CD27B}"/>
              </a:ext>
            </a:extLst>
          </p:cNvPr>
          <p:cNvCxnSpPr>
            <a:cxnSpLocks/>
            <a:stCxn id="48" idx="7"/>
            <a:endCxn id="9" idx="2"/>
          </p:cNvCxnSpPr>
          <p:nvPr/>
        </p:nvCxnSpPr>
        <p:spPr>
          <a:xfrm flipV="1">
            <a:off x="6240344" y="2923386"/>
            <a:ext cx="1418909" cy="775165"/>
          </a:xfrm>
          <a:prstGeom prst="line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47E7152-67E8-AA44-8AB7-F665BF5DADB9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>
          <a:xfrm flipV="1">
            <a:off x="8137371" y="2920466"/>
            <a:ext cx="741193" cy="2920"/>
          </a:xfrm>
          <a:prstGeom prst="line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B691BE0-ED49-5143-8C8F-4A45109DAD13}"/>
              </a:ext>
            </a:extLst>
          </p:cNvPr>
          <p:cNvCxnSpPr>
            <a:cxnSpLocks/>
            <a:stCxn id="9" idx="5"/>
            <a:endCxn id="52" idx="1"/>
          </p:cNvCxnSpPr>
          <p:nvPr/>
        </p:nvCxnSpPr>
        <p:spPr>
          <a:xfrm>
            <a:off x="8067352" y="3105611"/>
            <a:ext cx="876709" cy="558545"/>
          </a:xfrm>
          <a:prstGeom prst="line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74AD6BB-19BD-3443-AEDA-6A1ABFE2DEFE}"/>
              </a:ext>
            </a:extLst>
          </p:cNvPr>
          <p:cNvCxnSpPr>
            <a:cxnSpLocks/>
            <a:stCxn id="10" idx="6"/>
            <a:endCxn id="57" idx="0"/>
          </p:cNvCxnSpPr>
          <p:nvPr/>
        </p:nvCxnSpPr>
        <p:spPr>
          <a:xfrm>
            <a:off x="9356681" y="2920466"/>
            <a:ext cx="840387" cy="668601"/>
          </a:xfrm>
          <a:prstGeom prst="line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6C856C1-C085-CA46-936E-FCFE28114E60}"/>
              </a:ext>
            </a:extLst>
          </p:cNvPr>
          <p:cNvCxnSpPr>
            <a:cxnSpLocks/>
            <a:stCxn id="53" idx="2"/>
            <a:endCxn id="12" idx="0"/>
          </p:cNvCxnSpPr>
          <p:nvPr/>
        </p:nvCxnSpPr>
        <p:spPr>
          <a:xfrm flipH="1">
            <a:off x="9128871" y="4096015"/>
            <a:ext cx="31506" cy="596676"/>
          </a:xfrm>
          <a:prstGeom prst="line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63FE6E3-5AEE-A448-BC57-D2FE4960AF4E}"/>
              </a:ext>
            </a:extLst>
          </p:cNvPr>
          <p:cNvCxnSpPr>
            <a:cxnSpLocks/>
            <a:stCxn id="48" idx="5"/>
            <a:endCxn id="50" idx="1"/>
          </p:cNvCxnSpPr>
          <p:nvPr/>
        </p:nvCxnSpPr>
        <p:spPr>
          <a:xfrm>
            <a:off x="6240344" y="4063000"/>
            <a:ext cx="1489575" cy="704264"/>
          </a:xfrm>
          <a:prstGeom prst="line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C70D43D-687E-C341-B1CE-DBF3367D8D3B}"/>
              </a:ext>
            </a:extLst>
          </p:cNvPr>
          <p:cNvCxnSpPr>
            <a:cxnSpLocks/>
            <a:stCxn id="50" idx="4"/>
            <a:endCxn id="11" idx="0"/>
          </p:cNvCxnSpPr>
          <p:nvPr/>
        </p:nvCxnSpPr>
        <p:spPr>
          <a:xfrm flipH="1">
            <a:off x="7898312" y="5207195"/>
            <a:ext cx="647" cy="968204"/>
          </a:xfrm>
          <a:prstGeom prst="line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FF0A98E-FBE6-F641-BDEE-D66667E71E2B}"/>
              </a:ext>
            </a:extLst>
          </p:cNvPr>
          <p:cNvCxnSpPr>
            <a:cxnSpLocks/>
            <a:stCxn id="50" idx="6"/>
            <a:endCxn id="12" idx="2"/>
          </p:cNvCxnSpPr>
          <p:nvPr/>
        </p:nvCxnSpPr>
        <p:spPr>
          <a:xfrm>
            <a:off x="8138017" y="4949489"/>
            <a:ext cx="751795" cy="908"/>
          </a:xfrm>
          <a:prstGeom prst="line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91E7CB2-7978-6E45-8C72-0CBD4A6B53C5}"/>
              </a:ext>
            </a:extLst>
          </p:cNvPr>
          <p:cNvCxnSpPr>
            <a:cxnSpLocks/>
            <a:stCxn id="52" idx="5"/>
            <a:endCxn id="54" idx="1"/>
          </p:cNvCxnSpPr>
          <p:nvPr/>
        </p:nvCxnSpPr>
        <p:spPr>
          <a:xfrm>
            <a:off x="9282140" y="4028606"/>
            <a:ext cx="738832" cy="2222273"/>
          </a:xfrm>
          <a:prstGeom prst="line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7CB7AD8-66AD-9241-9B21-BB7F51EBEDAD}"/>
              </a:ext>
            </a:extLst>
          </p:cNvPr>
          <p:cNvCxnSpPr>
            <a:cxnSpLocks/>
            <a:stCxn id="57" idx="4"/>
            <a:endCxn id="54" idx="0"/>
          </p:cNvCxnSpPr>
          <p:nvPr/>
        </p:nvCxnSpPr>
        <p:spPr>
          <a:xfrm flipH="1">
            <a:off x="10190012" y="4104477"/>
            <a:ext cx="7057" cy="2070921"/>
          </a:xfrm>
          <a:prstGeom prst="line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67415BC-6ED1-824A-8817-3D30055CCD4D}"/>
              </a:ext>
            </a:extLst>
          </p:cNvPr>
          <p:cNvCxnSpPr>
            <a:cxnSpLocks/>
            <a:endCxn id="54" idx="2"/>
          </p:cNvCxnSpPr>
          <p:nvPr/>
        </p:nvCxnSpPr>
        <p:spPr>
          <a:xfrm>
            <a:off x="7984748" y="5179704"/>
            <a:ext cx="1966205" cy="1253401"/>
          </a:xfrm>
          <a:prstGeom prst="line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A6CF234-AE6D-7844-A192-4836BE230B40}"/>
              </a:ext>
            </a:extLst>
          </p:cNvPr>
          <p:cNvCxnSpPr>
            <a:cxnSpLocks/>
            <a:stCxn id="12" idx="6"/>
            <a:endCxn id="54" idx="1"/>
          </p:cNvCxnSpPr>
          <p:nvPr/>
        </p:nvCxnSpPr>
        <p:spPr>
          <a:xfrm>
            <a:off x="9367929" y="4950397"/>
            <a:ext cx="653042" cy="1300483"/>
          </a:xfrm>
          <a:prstGeom prst="line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96668C0-7263-794B-BD8F-5FDC2CE5ABCE}"/>
              </a:ext>
            </a:extLst>
          </p:cNvPr>
          <p:cNvCxnSpPr>
            <a:cxnSpLocks/>
            <a:stCxn id="11" idx="7"/>
          </p:cNvCxnSpPr>
          <p:nvPr/>
        </p:nvCxnSpPr>
        <p:spPr>
          <a:xfrm flipV="1">
            <a:off x="8067352" y="5065230"/>
            <a:ext cx="818079" cy="1185650"/>
          </a:xfrm>
          <a:prstGeom prst="line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6B5CB8C-7554-B344-A50C-40B316A36865}"/>
              </a:ext>
            </a:extLst>
          </p:cNvPr>
          <p:cNvCxnSpPr>
            <a:cxnSpLocks/>
            <a:endCxn id="8" idx="2"/>
          </p:cNvCxnSpPr>
          <p:nvPr/>
        </p:nvCxnSpPr>
        <p:spPr>
          <a:xfrm>
            <a:off x="4610099" y="3880775"/>
            <a:ext cx="263235" cy="0"/>
          </a:xfrm>
          <a:prstGeom prst="line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7BF678D-A34D-7645-9CD8-F39BBCCC6737}"/>
              </a:ext>
            </a:extLst>
          </p:cNvPr>
          <p:cNvGrpSpPr/>
          <p:nvPr/>
        </p:nvGrpSpPr>
        <p:grpSpPr>
          <a:xfrm>
            <a:off x="9937167" y="3589066"/>
            <a:ext cx="619080" cy="515411"/>
            <a:chOff x="9422064" y="2337433"/>
            <a:chExt cx="932276" cy="720000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45AB9773-B4D5-D643-9C39-85BF176312A2}"/>
                </a:ext>
              </a:extLst>
            </p:cNvPr>
            <p:cNvSpPr/>
            <p:nvPr/>
          </p:nvSpPr>
          <p:spPr>
            <a:xfrm>
              <a:off x="9453451" y="2337433"/>
              <a:ext cx="720000" cy="720000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Autofit/>
            </a:bodyPr>
            <a:lstStyle/>
            <a:p>
              <a:pPr algn="ctr"/>
              <a:endParaRPr lang="en-US" sz="2000" b="1" dirty="0">
                <a:solidFill>
                  <a:schemeClr val="tx1"/>
                </a:solidFill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DC2A818C-E82C-F24D-B990-CA9D2A16C237}"/>
                </a:ext>
              </a:extLst>
            </p:cNvPr>
            <p:cNvSpPr txBox="1"/>
            <p:nvPr/>
          </p:nvSpPr>
          <p:spPr>
            <a:xfrm>
              <a:off x="9422064" y="2369465"/>
              <a:ext cx="932276" cy="6449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W2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2DFDA0A0-BF14-7A4D-94B8-85CA2765842C}"/>
              </a:ext>
            </a:extLst>
          </p:cNvPr>
          <p:cNvGrpSpPr/>
          <p:nvPr/>
        </p:nvGrpSpPr>
        <p:grpSpPr>
          <a:xfrm>
            <a:off x="9950953" y="6175399"/>
            <a:ext cx="544844" cy="515411"/>
            <a:chOff x="9453450" y="4422160"/>
            <a:chExt cx="820484" cy="720000"/>
          </a:xfrm>
        </p:grpSpPr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934F3D67-FD1C-3045-A489-34D064176425}"/>
                </a:ext>
              </a:extLst>
            </p:cNvPr>
            <p:cNvSpPr/>
            <p:nvPr/>
          </p:nvSpPr>
          <p:spPr>
            <a:xfrm>
              <a:off x="9453450" y="4422160"/>
              <a:ext cx="720000" cy="720000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B5DDFF49-49DC-6440-A763-9C9987BC1D49}"/>
                </a:ext>
              </a:extLst>
            </p:cNvPr>
            <p:cNvSpPr/>
            <p:nvPr/>
          </p:nvSpPr>
          <p:spPr>
            <a:xfrm>
              <a:off x="9501906" y="4478658"/>
              <a:ext cx="612000" cy="612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solidFill>
                  <a:schemeClr val="tx1"/>
                </a:solidFill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8663C7EB-ACD6-3548-AC25-9B22C8C605A0}"/>
                </a:ext>
              </a:extLst>
            </p:cNvPr>
            <p:cNvSpPr txBox="1"/>
            <p:nvPr/>
          </p:nvSpPr>
          <p:spPr>
            <a:xfrm>
              <a:off x="9469598" y="4458995"/>
              <a:ext cx="804336" cy="6449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/>
                <a:t>D1</a:t>
              </a:r>
              <a:endParaRPr lang="en-US" sz="2400" b="1" dirty="0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C467613-94BE-9042-8386-FF1FA990D11B}"/>
              </a:ext>
            </a:extLst>
          </p:cNvPr>
          <p:cNvGrpSpPr/>
          <p:nvPr/>
        </p:nvGrpSpPr>
        <p:grpSpPr>
          <a:xfrm>
            <a:off x="8850837" y="3588675"/>
            <a:ext cx="619080" cy="515411"/>
            <a:chOff x="8400107" y="2337063"/>
            <a:chExt cx="932276" cy="720000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687CDCBF-8785-C542-AE0C-921AC9EEA7E1}"/>
                </a:ext>
              </a:extLst>
            </p:cNvPr>
            <p:cNvSpPr/>
            <p:nvPr/>
          </p:nvSpPr>
          <p:spPr>
            <a:xfrm>
              <a:off x="8435051" y="2337063"/>
              <a:ext cx="720000" cy="720000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Autofit/>
            </a:bodyPr>
            <a:lstStyle/>
            <a:p>
              <a:pPr algn="ctr"/>
              <a:endParaRPr lang="en-US" sz="2000" b="1" dirty="0">
                <a:solidFill>
                  <a:schemeClr val="tx1"/>
                </a:solidFill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522AB82A-0414-1547-B8CD-1FAC109FC149}"/>
                </a:ext>
              </a:extLst>
            </p:cNvPr>
            <p:cNvSpPr txBox="1"/>
            <p:nvPr/>
          </p:nvSpPr>
          <p:spPr>
            <a:xfrm>
              <a:off x="8400107" y="2400868"/>
              <a:ext cx="932276" cy="6449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W</a:t>
              </a:r>
              <a:r>
                <a:rPr lang="en-US" altLang="zh-CN" sz="2400" b="1" dirty="0"/>
                <a:t>1</a:t>
              </a:r>
              <a:endParaRPr lang="en-US" sz="2400" b="1" dirty="0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66E1071E-56E9-DF4A-84A4-1EE96F7EBD0A}"/>
              </a:ext>
            </a:extLst>
          </p:cNvPr>
          <p:cNvGrpSpPr/>
          <p:nvPr/>
        </p:nvGrpSpPr>
        <p:grpSpPr>
          <a:xfrm>
            <a:off x="7623038" y="4691783"/>
            <a:ext cx="619080" cy="515411"/>
            <a:chOff x="7174724" y="3267308"/>
            <a:chExt cx="932276" cy="720000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2B7668F2-FBBF-0047-B554-C5274B1D8279}"/>
                </a:ext>
              </a:extLst>
            </p:cNvPr>
            <p:cNvSpPr/>
            <p:nvPr/>
          </p:nvSpPr>
          <p:spPr>
            <a:xfrm>
              <a:off x="7230235" y="3267308"/>
              <a:ext cx="720000" cy="720000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Autofit/>
            </a:bodyPr>
            <a:lstStyle/>
            <a:p>
              <a:pPr algn="ctr"/>
              <a:endParaRPr lang="en-US" sz="2000" b="1" dirty="0">
                <a:solidFill>
                  <a:schemeClr val="tx1"/>
                </a:solidFill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CD4C4B50-5497-8F48-A08B-4D3D255D97F0}"/>
                </a:ext>
              </a:extLst>
            </p:cNvPr>
            <p:cNvSpPr txBox="1"/>
            <p:nvPr/>
          </p:nvSpPr>
          <p:spPr>
            <a:xfrm>
              <a:off x="7174724" y="3302574"/>
              <a:ext cx="932276" cy="6449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W</a:t>
              </a:r>
              <a:r>
                <a:rPr lang="en-US" altLang="zh-CN" sz="2400" b="1" dirty="0"/>
                <a:t>3</a:t>
              </a:r>
              <a:endParaRPr lang="en-US" sz="2400" b="1" dirty="0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B1F6958-32FD-D74D-84FD-8A629BFB3536}"/>
              </a:ext>
            </a:extLst>
          </p:cNvPr>
          <p:cNvGrpSpPr/>
          <p:nvPr/>
        </p:nvGrpSpPr>
        <p:grpSpPr>
          <a:xfrm>
            <a:off x="5832246" y="3623070"/>
            <a:ext cx="548773" cy="515411"/>
            <a:chOff x="6386132" y="2337063"/>
            <a:chExt cx="826401" cy="720000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0CCBC74A-3F6A-4543-827E-626D991764E8}"/>
                </a:ext>
              </a:extLst>
            </p:cNvPr>
            <p:cNvSpPr/>
            <p:nvPr/>
          </p:nvSpPr>
          <p:spPr>
            <a:xfrm>
              <a:off x="6386132" y="2337063"/>
              <a:ext cx="720000" cy="720000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AA9514DE-1A36-9346-AA2D-B00B3E3A1129}"/>
                </a:ext>
              </a:extLst>
            </p:cNvPr>
            <p:cNvSpPr txBox="1"/>
            <p:nvPr/>
          </p:nvSpPr>
          <p:spPr>
            <a:xfrm>
              <a:off x="6420266" y="2383383"/>
              <a:ext cx="792267" cy="6449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A1</a:t>
              </a: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E07282A3-4C10-0649-A1AB-A362A7E6FE73}"/>
              </a:ext>
            </a:extLst>
          </p:cNvPr>
          <p:cNvSpPr txBox="1"/>
          <p:nvPr/>
        </p:nvSpPr>
        <p:spPr>
          <a:xfrm>
            <a:off x="10219327" y="5688884"/>
            <a:ext cx="10054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chemeClr val="accent6"/>
                </a:solidFill>
              </a:rPr>
              <a:t>[(P</a:t>
            </a:r>
            <a:r>
              <a:rPr lang="en-US" altLang="zh-CN" sz="2400" b="1" baseline="-25000" dirty="0">
                <a:solidFill>
                  <a:schemeClr val="accent6"/>
                </a:solidFill>
              </a:rPr>
              <a:t>1</a:t>
            </a:r>
            <a:r>
              <a:rPr lang="en-US" altLang="zh-CN" sz="2000" b="1" dirty="0">
                <a:solidFill>
                  <a:schemeClr val="accent6"/>
                </a:solidFill>
              </a:rPr>
              <a:t>,</a:t>
            </a:r>
            <a:r>
              <a:rPr lang="zh-CN" altLang="en-US" sz="2000" b="1" dirty="0">
                <a:solidFill>
                  <a:schemeClr val="accent6"/>
                </a:solidFill>
              </a:rPr>
              <a:t> </a:t>
            </a:r>
            <a:r>
              <a:rPr lang="en-US" altLang="zh-CN" sz="2000" b="1" dirty="0">
                <a:solidFill>
                  <a:schemeClr val="accent6"/>
                </a:solidFill>
              </a:rPr>
              <a:t>1)]</a:t>
            </a:r>
            <a:endParaRPr lang="en-US" sz="2000" b="1" dirty="0">
              <a:solidFill>
                <a:schemeClr val="accent6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A14A863-6563-B647-9595-91810EA68D52}"/>
              </a:ext>
            </a:extLst>
          </p:cNvPr>
          <p:cNvSpPr txBox="1"/>
          <p:nvPr/>
        </p:nvSpPr>
        <p:spPr>
          <a:xfrm>
            <a:off x="4634905" y="5315350"/>
            <a:ext cx="2387089" cy="1015663"/>
          </a:xfrm>
          <a:prstGeom prst="rect">
            <a:avLst/>
          </a:prstGeom>
          <a:noFill/>
          <a:ln w="25400">
            <a:solidFill>
              <a:schemeClr val="tx1"/>
            </a:solidFill>
            <a:prstDash val="dash"/>
          </a:ln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zh-CN" sz="2000" dirty="0"/>
              <a:t>P</a:t>
            </a:r>
            <a:r>
              <a:rPr lang="en-US" altLang="zh-CN" sz="2400" baseline="-25000" dirty="0"/>
              <a:t>1</a:t>
            </a:r>
            <a:r>
              <a:rPr lang="en-US" altLang="zh-CN" sz="2000" dirty="0"/>
              <a:t>:</a:t>
            </a:r>
            <a:r>
              <a:rPr lang="zh-CN" altLang="en-US" sz="2000" dirty="0"/>
              <a:t> </a:t>
            </a:r>
            <a:r>
              <a:rPr lang="en-US" altLang="zh-CN" sz="2000" dirty="0" err="1"/>
              <a:t>dstIP</a:t>
            </a:r>
            <a:r>
              <a:rPr lang="en-US" altLang="zh-CN" sz="2000" dirty="0"/>
              <a:t>=10.0.0.0/23</a:t>
            </a:r>
          </a:p>
          <a:p>
            <a:pPr algn="ctr"/>
            <a:r>
              <a:rPr lang="en-US" altLang="zh-CN" sz="2000" dirty="0"/>
              <a:t>P</a:t>
            </a:r>
            <a:r>
              <a:rPr lang="en-US" altLang="zh-CN" sz="2400" baseline="-25000" dirty="0"/>
              <a:t>2</a:t>
            </a:r>
            <a:r>
              <a:rPr lang="en-US" altLang="zh-CN" sz="2000" dirty="0"/>
              <a:t>:</a:t>
            </a:r>
            <a:r>
              <a:rPr lang="zh-CN" altLang="en-US" sz="2000" dirty="0"/>
              <a:t> </a:t>
            </a:r>
            <a:r>
              <a:rPr lang="en-US" altLang="zh-CN" sz="2000" dirty="0" err="1"/>
              <a:t>dstIP</a:t>
            </a:r>
            <a:r>
              <a:rPr lang="en-US" altLang="zh-CN" sz="2000" dirty="0"/>
              <a:t>=10.0.0.0/24</a:t>
            </a:r>
          </a:p>
          <a:p>
            <a:pPr algn="ctr"/>
            <a:r>
              <a:rPr lang="en-US" altLang="zh-CN" sz="2000" dirty="0"/>
              <a:t>P</a:t>
            </a:r>
            <a:r>
              <a:rPr lang="en-US" altLang="zh-CN" sz="2400" baseline="-25000" dirty="0"/>
              <a:t>3</a:t>
            </a:r>
            <a:r>
              <a:rPr lang="en-US" altLang="zh-CN" sz="2000" dirty="0"/>
              <a:t>:</a:t>
            </a:r>
            <a:r>
              <a:rPr lang="zh-CN" altLang="en-US" sz="2000" dirty="0"/>
              <a:t> </a:t>
            </a:r>
            <a:r>
              <a:rPr lang="en-US" altLang="zh-CN" sz="2000" dirty="0" err="1"/>
              <a:t>dstIP</a:t>
            </a:r>
            <a:r>
              <a:rPr lang="en-US" altLang="zh-CN" sz="2000" dirty="0"/>
              <a:t>=10.0.1.0/24</a:t>
            </a:r>
            <a:endParaRPr lang="en-US" sz="20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F771747-8B20-8846-9CCE-91DAA2F0A7B2}"/>
              </a:ext>
            </a:extLst>
          </p:cNvPr>
          <p:cNvSpPr txBox="1"/>
          <p:nvPr/>
        </p:nvSpPr>
        <p:spPr>
          <a:xfrm>
            <a:off x="7354844" y="2246045"/>
            <a:ext cx="10054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chemeClr val="accent6"/>
                </a:solidFill>
              </a:rPr>
              <a:t>[(P</a:t>
            </a:r>
            <a:r>
              <a:rPr lang="en-US" altLang="zh-CN" sz="2400" b="1" baseline="-25000" dirty="0">
                <a:solidFill>
                  <a:schemeClr val="accent6"/>
                </a:solidFill>
              </a:rPr>
              <a:t>1</a:t>
            </a:r>
            <a:r>
              <a:rPr lang="en-US" altLang="zh-CN" sz="2000" b="1" dirty="0">
                <a:solidFill>
                  <a:schemeClr val="accent6"/>
                </a:solidFill>
              </a:rPr>
              <a:t>,</a:t>
            </a:r>
            <a:r>
              <a:rPr lang="zh-CN" altLang="en-US" sz="2000" b="1" dirty="0">
                <a:solidFill>
                  <a:schemeClr val="accent6"/>
                </a:solidFill>
              </a:rPr>
              <a:t> </a:t>
            </a:r>
            <a:r>
              <a:rPr lang="en-US" altLang="zh-CN" sz="2000" b="1" dirty="0">
                <a:solidFill>
                  <a:schemeClr val="accent6"/>
                </a:solidFill>
              </a:rPr>
              <a:t>0)]</a:t>
            </a:r>
            <a:endParaRPr lang="en-US" sz="2000" b="1" dirty="0">
              <a:solidFill>
                <a:schemeClr val="accent6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6A7E5EE-FB96-A74A-90EE-376A151824B9}"/>
              </a:ext>
            </a:extLst>
          </p:cNvPr>
          <p:cNvSpPr txBox="1"/>
          <p:nvPr/>
        </p:nvSpPr>
        <p:spPr>
          <a:xfrm>
            <a:off x="8111705" y="4273862"/>
            <a:ext cx="10054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chemeClr val="accent6"/>
                </a:solidFill>
              </a:rPr>
              <a:t>[(P</a:t>
            </a:r>
            <a:r>
              <a:rPr lang="en-US" altLang="zh-CN" sz="2400" b="1" baseline="-25000" dirty="0">
                <a:solidFill>
                  <a:schemeClr val="accent6"/>
                </a:solidFill>
              </a:rPr>
              <a:t>1</a:t>
            </a:r>
            <a:r>
              <a:rPr lang="en-US" altLang="zh-CN" sz="2000" b="1" dirty="0">
                <a:solidFill>
                  <a:schemeClr val="accent6"/>
                </a:solidFill>
              </a:rPr>
              <a:t>,</a:t>
            </a:r>
            <a:r>
              <a:rPr lang="zh-CN" altLang="en-US" sz="2000" b="1" dirty="0">
                <a:solidFill>
                  <a:schemeClr val="accent6"/>
                </a:solidFill>
              </a:rPr>
              <a:t> </a:t>
            </a:r>
            <a:r>
              <a:rPr lang="en-US" altLang="zh-CN" sz="2000" b="1" dirty="0">
                <a:solidFill>
                  <a:schemeClr val="accent6"/>
                </a:solidFill>
              </a:rPr>
              <a:t>1)]</a:t>
            </a:r>
            <a:endParaRPr lang="en-US" sz="2000" b="1" dirty="0">
              <a:solidFill>
                <a:schemeClr val="accent6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5BFE1F4-BE15-8E4A-8484-47B1CA8E8EAE}"/>
              </a:ext>
            </a:extLst>
          </p:cNvPr>
          <p:cNvSpPr txBox="1"/>
          <p:nvPr/>
        </p:nvSpPr>
        <p:spPr>
          <a:xfrm>
            <a:off x="8627060" y="2232819"/>
            <a:ext cx="10054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chemeClr val="accent6"/>
                </a:solidFill>
              </a:rPr>
              <a:t>[(P</a:t>
            </a:r>
            <a:r>
              <a:rPr lang="en-US" altLang="zh-CN" sz="2400" b="1" baseline="-25000" dirty="0">
                <a:solidFill>
                  <a:schemeClr val="accent6"/>
                </a:solidFill>
              </a:rPr>
              <a:t>1</a:t>
            </a:r>
            <a:r>
              <a:rPr lang="en-US" altLang="zh-CN" sz="2000" b="1" dirty="0">
                <a:solidFill>
                  <a:schemeClr val="accent6"/>
                </a:solidFill>
              </a:rPr>
              <a:t>,</a:t>
            </a:r>
            <a:r>
              <a:rPr lang="zh-CN" altLang="en-US" sz="2000" b="1" dirty="0">
                <a:solidFill>
                  <a:schemeClr val="accent6"/>
                </a:solidFill>
              </a:rPr>
              <a:t> </a:t>
            </a:r>
            <a:r>
              <a:rPr lang="en-US" altLang="zh-CN" sz="2000" b="1" dirty="0">
                <a:solidFill>
                  <a:schemeClr val="accent6"/>
                </a:solidFill>
              </a:rPr>
              <a:t>0)]</a:t>
            </a:r>
            <a:endParaRPr lang="en-US" sz="2000" b="1" dirty="0">
              <a:solidFill>
                <a:schemeClr val="accent6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65114F6-6FC1-FB45-AECF-7E7D44860024}"/>
              </a:ext>
            </a:extLst>
          </p:cNvPr>
          <p:cNvSpPr txBox="1"/>
          <p:nvPr/>
        </p:nvSpPr>
        <p:spPr>
          <a:xfrm>
            <a:off x="10227907" y="4081491"/>
            <a:ext cx="10054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chemeClr val="accent6"/>
                </a:solidFill>
              </a:rPr>
              <a:t>[(P</a:t>
            </a:r>
            <a:r>
              <a:rPr lang="en-US" altLang="zh-CN" sz="2400" b="1" baseline="-25000" dirty="0">
                <a:solidFill>
                  <a:schemeClr val="accent6"/>
                </a:solidFill>
              </a:rPr>
              <a:t>1</a:t>
            </a:r>
            <a:r>
              <a:rPr lang="en-US" altLang="zh-CN" sz="2000" b="1" dirty="0">
                <a:solidFill>
                  <a:schemeClr val="accent6"/>
                </a:solidFill>
              </a:rPr>
              <a:t>,</a:t>
            </a:r>
            <a:r>
              <a:rPr lang="zh-CN" altLang="en-US" sz="2000" b="1" dirty="0">
                <a:solidFill>
                  <a:schemeClr val="accent6"/>
                </a:solidFill>
              </a:rPr>
              <a:t> </a:t>
            </a:r>
            <a:r>
              <a:rPr lang="en-US" altLang="zh-CN" sz="2000" b="1" dirty="0">
                <a:solidFill>
                  <a:schemeClr val="accent6"/>
                </a:solidFill>
              </a:rPr>
              <a:t>0)]</a:t>
            </a:r>
            <a:endParaRPr lang="en-US" sz="2000" b="1" dirty="0">
              <a:solidFill>
                <a:schemeClr val="accent6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936F297-7BAD-DF43-9E9C-E8641E4D38C7}"/>
              </a:ext>
            </a:extLst>
          </p:cNvPr>
          <p:cNvSpPr txBox="1"/>
          <p:nvPr/>
        </p:nvSpPr>
        <p:spPr>
          <a:xfrm>
            <a:off x="7906938" y="3647485"/>
            <a:ext cx="10054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chemeClr val="accent6"/>
                </a:solidFill>
              </a:rPr>
              <a:t>[(P</a:t>
            </a:r>
            <a:r>
              <a:rPr lang="en-US" altLang="zh-CN" sz="2400" b="1" baseline="-25000" dirty="0">
                <a:solidFill>
                  <a:schemeClr val="accent6"/>
                </a:solidFill>
              </a:rPr>
              <a:t>1</a:t>
            </a:r>
            <a:r>
              <a:rPr lang="en-US" altLang="zh-CN" sz="2000" b="1" dirty="0">
                <a:solidFill>
                  <a:schemeClr val="accent6"/>
                </a:solidFill>
              </a:rPr>
              <a:t>,</a:t>
            </a:r>
            <a:r>
              <a:rPr lang="zh-CN" altLang="en-US" sz="2000" b="1" dirty="0">
                <a:solidFill>
                  <a:schemeClr val="accent6"/>
                </a:solidFill>
              </a:rPr>
              <a:t> </a:t>
            </a:r>
            <a:r>
              <a:rPr lang="en-US" altLang="zh-CN" sz="2000" b="1" dirty="0">
                <a:solidFill>
                  <a:schemeClr val="accent6"/>
                </a:solidFill>
              </a:rPr>
              <a:t>1)]</a:t>
            </a:r>
            <a:endParaRPr lang="en-US" sz="2000" b="1" dirty="0">
              <a:solidFill>
                <a:schemeClr val="accent6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2C1FAF0-4C6F-074B-BA57-00C11189606D}"/>
              </a:ext>
            </a:extLst>
          </p:cNvPr>
          <p:cNvSpPr txBox="1"/>
          <p:nvPr/>
        </p:nvSpPr>
        <p:spPr>
          <a:xfrm>
            <a:off x="6659809" y="4761093"/>
            <a:ext cx="10054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chemeClr val="accent6"/>
                </a:solidFill>
              </a:rPr>
              <a:t>[(P</a:t>
            </a:r>
            <a:r>
              <a:rPr lang="en-US" altLang="zh-CN" sz="2400" b="1" baseline="-25000" dirty="0">
                <a:solidFill>
                  <a:schemeClr val="accent6"/>
                </a:solidFill>
              </a:rPr>
              <a:t>1</a:t>
            </a:r>
            <a:r>
              <a:rPr lang="en-US" altLang="zh-CN" sz="2000" b="1" dirty="0">
                <a:solidFill>
                  <a:schemeClr val="accent6"/>
                </a:solidFill>
              </a:rPr>
              <a:t>,</a:t>
            </a:r>
            <a:r>
              <a:rPr lang="zh-CN" altLang="en-US" sz="2000" b="1" dirty="0">
                <a:solidFill>
                  <a:schemeClr val="accent6"/>
                </a:solidFill>
              </a:rPr>
              <a:t> </a:t>
            </a:r>
            <a:r>
              <a:rPr lang="en-US" altLang="zh-CN" sz="2000" b="1" dirty="0">
                <a:solidFill>
                  <a:schemeClr val="accent6"/>
                </a:solidFill>
              </a:rPr>
              <a:t>1)]</a:t>
            </a:r>
            <a:endParaRPr lang="en-US" sz="2000" b="1" dirty="0">
              <a:solidFill>
                <a:schemeClr val="accent6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E9353C1-EEF2-9745-94D7-B5DC740AF2D2}"/>
              </a:ext>
            </a:extLst>
          </p:cNvPr>
          <p:cNvSpPr txBox="1"/>
          <p:nvPr/>
        </p:nvSpPr>
        <p:spPr>
          <a:xfrm>
            <a:off x="6996094" y="5658054"/>
            <a:ext cx="10054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chemeClr val="accent6"/>
                </a:solidFill>
              </a:rPr>
              <a:t>[(P</a:t>
            </a:r>
            <a:r>
              <a:rPr lang="en-US" altLang="zh-CN" sz="2400" b="1" baseline="-25000" dirty="0">
                <a:solidFill>
                  <a:schemeClr val="accent6"/>
                </a:solidFill>
              </a:rPr>
              <a:t>1</a:t>
            </a:r>
            <a:r>
              <a:rPr lang="en-US" altLang="zh-CN" sz="2000" b="1" dirty="0">
                <a:solidFill>
                  <a:schemeClr val="accent6"/>
                </a:solidFill>
              </a:rPr>
              <a:t>,</a:t>
            </a:r>
            <a:r>
              <a:rPr lang="zh-CN" altLang="en-US" sz="2000" b="1" dirty="0">
                <a:solidFill>
                  <a:schemeClr val="accent6"/>
                </a:solidFill>
              </a:rPr>
              <a:t> </a:t>
            </a:r>
            <a:r>
              <a:rPr lang="en-US" altLang="zh-CN" sz="2000" b="1" dirty="0">
                <a:solidFill>
                  <a:schemeClr val="accent6"/>
                </a:solidFill>
              </a:rPr>
              <a:t>1)]</a:t>
            </a:r>
            <a:endParaRPr lang="en-US" sz="2000" b="1" dirty="0">
              <a:solidFill>
                <a:schemeClr val="accent6"/>
              </a:solidFill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631F6C83-F269-884C-9AC8-2B104ED6C6B6}"/>
              </a:ext>
            </a:extLst>
          </p:cNvPr>
          <p:cNvGrpSpPr/>
          <p:nvPr/>
        </p:nvGrpSpPr>
        <p:grpSpPr>
          <a:xfrm>
            <a:off x="5582125" y="2774122"/>
            <a:ext cx="1407758" cy="746555"/>
            <a:chOff x="2481280" y="498682"/>
            <a:chExt cx="2119953" cy="1042895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EB9BA556-7987-A946-AE5A-FEAC90FEAF75}"/>
                </a:ext>
              </a:extLst>
            </p:cNvPr>
            <p:cNvSpPr txBox="1"/>
            <p:nvPr/>
          </p:nvSpPr>
          <p:spPr>
            <a:xfrm>
              <a:off x="2481280" y="498682"/>
              <a:ext cx="2119953" cy="5589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b="1" dirty="0">
                  <a:solidFill>
                    <a:schemeClr val="accent6"/>
                  </a:solidFill>
                </a:rPr>
                <a:t>[(P</a:t>
              </a:r>
              <a:r>
                <a:rPr lang="en-US" altLang="zh-CN" sz="2400" b="1" baseline="-25000" dirty="0">
                  <a:solidFill>
                    <a:schemeClr val="accent6"/>
                  </a:solidFill>
                </a:rPr>
                <a:t>2</a:t>
              </a:r>
              <a:r>
                <a:rPr lang="en-US" altLang="zh-CN" sz="2000" b="1" dirty="0">
                  <a:solidFill>
                    <a:schemeClr val="accent6"/>
                  </a:solidFill>
                </a:rPr>
                <a:t>,</a:t>
              </a:r>
              <a:r>
                <a:rPr lang="zh-CN" altLang="en-US" sz="2000" b="1" dirty="0">
                  <a:solidFill>
                    <a:schemeClr val="accent6"/>
                  </a:solidFill>
                </a:rPr>
                <a:t> </a:t>
              </a:r>
              <a:r>
                <a:rPr lang="en-US" altLang="zh-CN" sz="2000" b="1" dirty="0">
                  <a:solidFill>
                    <a:schemeClr val="accent6"/>
                  </a:solidFill>
                </a:rPr>
                <a:t>[0,</a:t>
              </a:r>
              <a:r>
                <a:rPr lang="zh-CN" altLang="en-US" sz="2000" b="1" dirty="0">
                  <a:solidFill>
                    <a:schemeClr val="accent6"/>
                  </a:solidFill>
                </a:rPr>
                <a:t> </a:t>
              </a:r>
              <a:r>
                <a:rPr lang="en-US" altLang="zh-CN" sz="2000" b="1" dirty="0">
                  <a:solidFill>
                    <a:schemeClr val="accent6"/>
                  </a:solidFill>
                </a:rPr>
                <a:t>1]),</a:t>
              </a:r>
              <a:endParaRPr lang="en-US" sz="2000" b="1" dirty="0">
                <a:solidFill>
                  <a:schemeClr val="accent6"/>
                </a:solidFill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DB678869-BE16-0641-B1E3-DAE81E97D800}"/>
                </a:ext>
              </a:extLst>
            </p:cNvPr>
            <p:cNvSpPr txBox="1"/>
            <p:nvPr/>
          </p:nvSpPr>
          <p:spPr>
            <a:xfrm>
              <a:off x="2608409" y="982646"/>
              <a:ext cx="1388517" cy="5589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b="1" dirty="0">
                  <a:solidFill>
                    <a:schemeClr val="accent6"/>
                  </a:solidFill>
                </a:rPr>
                <a:t>(P</a:t>
              </a:r>
              <a:r>
                <a:rPr lang="en-US" altLang="zh-CN" sz="2400" b="1" baseline="-25000" dirty="0">
                  <a:solidFill>
                    <a:schemeClr val="accent6"/>
                  </a:solidFill>
                </a:rPr>
                <a:t>3</a:t>
              </a:r>
              <a:r>
                <a:rPr lang="en-US" altLang="zh-CN" sz="2000" b="1" dirty="0">
                  <a:solidFill>
                    <a:schemeClr val="accent6"/>
                  </a:solidFill>
                </a:rPr>
                <a:t>,</a:t>
              </a:r>
              <a:r>
                <a:rPr lang="zh-CN" altLang="en-US" sz="2000" b="1" dirty="0">
                  <a:solidFill>
                    <a:schemeClr val="accent6"/>
                  </a:solidFill>
                </a:rPr>
                <a:t> </a:t>
              </a:r>
              <a:r>
                <a:rPr lang="en-US" altLang="zh-CN" sz="2000" b="1" dirty="0">
                  <a:solidFill>
                    <a:schemeClr val="accent6"/>
                  </a:solidFill>
                </a:rPr>
                <a:t>1)]</a:t>
              </a:r>
              <a:endParaRPr lang="en-US" sz="2000" b="1" dirty="0">
                <a:solidFill>
                  <a:schemeClr val="accent6"/>
                </a:solidFill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6D6704DC-AD7D-3046-BC12-77B4EDEFEDAB}"/>
              </a:ext>
            </a:extLst>
          </p:cNvPr>
          <p:cNvGrpSpPr/>
          <p:nvPr/>
        </p:nvGrpSpPr>
        <p:grpSpPr>
          <a:xfrm>
            <a:off x="4741716" y="4171639"/>
            <a:ext cx="1407758" cy="746555"/>
            <a:chOff x="2481280" y="498682"/>
            <a:chExt cx="2119953" cy="1042895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5D8BF0D6-8D02-2346-941D-15B154764658}"/>
                </a:ext>
              </a:extLst>
            </p:cNvPr>
            <p:cNvSpPr txBox="1"/>
            <p:nvPr/>
          </p:nvSpPr>
          <p:spPr>
            <a:xfrm>
              <a:off x="2481280" y="498682"/>
              <a:ext cx="2119953" cy="5589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b="1" dirty="0">
                  <a:solidFill>
                    <a:schemeClr val="accent6"/>
                  </a:solidFill>
                </a:rPr>
                <a:t>[(P</a:t>
              </a:r>
              <a:r>
                <a:rPr lang="en-US" altLang="zh-CN" sz="2400" b="1" baseline="-25000" dirty="0">
                  <a:solidFill>
                    <a:schemeClr val="accent6"/>
                  </a:solidFill>
                </a:rPr>
                <a:t>2</a:t>
              </a:r>
              <a:r>
                <a:rPr lang="en-US" altLang="zh-CN" sz="2000" b="1" dirty="0">
                  <a:solidFill>
                    <a:schemeClr val="accent6"/>
                  </a:solidFill>
                </a:rPr>
                <a:t>,</a:t>
              </a:r>
              <a:r>
                <a:rPr lang="zh-CN" altLang="en-US" sz="2000" b="1" dirty="0">
                  <a:solidFill>
                    <a:schemeClr val="accent6"/>
                  </a:solidFill>
                </a:rPr>
                <a:t> </a:t>
              </a:r>
              <a:r>
                <a:rPr lang="en-US" altLang="zh-CN" sz="2000" b="1" dirty="0">
                  <a:solidFill>
                    <a:schemeClr val="accent6"/>
                  </a:solidFill>
                </a:rPr>
                <a:t>[0,</a:t>
              </a:r>
              <a:r>
                <a:rPr lang="zh-CN" altLang="en-US" sz="2000" b="1" dirty="0">
                  <a:solidFill>
                    <a:schemeClr val="accent6"/>
                  </a:solidFill>
                </a:rPr>
                <a:t> </a:t>
              </a:r>
              <a:r>
                <a:rPr lang="en-US" altLang="zh-CN" sz="2000" b="1" dirty="0">
                  <a:solidFill>
                    <a:schemeClr val="accent6"/>
                  </a:solidFill>
                </a:rPr>
                <a:t>1]),</a:t>
              </a:r>
              <a:endParaRPr lang="en-US" sz="2000" b="1" dirty="0">
                <a:solidFill>
                  <a:schemeClr val="accent6"/>
                </a:solidFill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3ADD8ECB-BF3D-6849-AEA3-9F7D4074881D}"/>
                </a:ext>
              </a:extLst>
            </p:cNvPr>
            <p:cNvSpPr txBox="1"/>
            <p:nvPr/>
          </p:nvSpPr>
          <p:spPr>
            <a:xfrm>
              <a:off x="2608409" y="982646"/>
              <a:ext cx="1388517" cy="5589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b="1" dirty="0">
                  <a:solidFill>
                    <a:schemeClr val="accent6"/>
                  </a:solidFill>
                </a:rPr>
                <a:t>(P</a:t>
              </a:r>
              <a:r>
                <a:rPr lang="en-US" altLang="zh-CN" sz="2400" b="1" baseline="-25000" dirty="0">
                  <a:solidFill>
                    <a:schemeClr val="accent6"/>
                  </a:solidFill>
                </a:rPr>
                <a:t>3</a:t>
              </a:r>
              <a:r>
                <a:rPr lang="en-US" altLang="zh-CN" sz="2000" b="1" dirty="0">
                  <a:solidFill>
                    <a:schemeClr val="accent6"/>
                  </a:solidFill>
                </a:rPr>
                <a:t>,</a:t>
              </a:r>
              <a:r>
                <a:rPr lang="zh-CN" altLang="en-US" sz="2000" b="1" dirty="0">
                  <a:solidFill>
                    <a:schemeClr val="accent6"/>
                  </a:solidFill>
                </a:rPr>
                <a:t> </a:t>
              </a:r>
              <a:r>
                <a:rPr lang="en-US" altLang="zh-CN" sz="2000" b="1" dirty="0">
                  <a:solidFill>
                    <a:schemeClr val="accent6"/>
                  </a:solidFill>
                </a:rPr>
                <a:t>1)]</a:t>
              </a:r>
              <a:endParaRPr lang="en-US" sz="2000" b="1" dirty="0">
                <a:solidFill>
                  <a:schemeClr val="accent6"/>
                </a:solidFill>
              </a:endParaRPr>
            </a:p>
          </p:txBody>
        </p:sp>
      </p:grpSp>
      <p:pic>
        <p:nvPicPr>
          <p:cNvPr id="60" name="Content Placeholder 5">
            <a:extLst>
              <a:ext uri="{FF2B5EF4-FFF2-40B4-BE49-F238E27FC236}">
                <a16:creationId xmlns:a16="http://schemas.microsoft.com/office/drawing/2014/main" id="{EB17027D-F2C2-174B-B677-3A0B4D82F0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562" y="2510048"/>
            <a:ext cx="3835400" cy="4241800"/>
          </a:xfrm>
          <a:prstGeom prst="rect">
            <a:avLst/>
          </a:prstGeom>
        </p:spPr>
      </p:pic>
      <p:grpSp>
        <p:nvGrpSpPr>
          <p:cNvPr id="64" name="Group 63">
            <a:extLst>
              <a:ext uri="{FF2B5EF4-FFF2-40B4-BE49-F238E27FC236}">
                <a16:creationId xmlns:a16="http://schemas.microsoft.com/office/drawing/2014/main" id="{39CD8C96-FAB4-F347-8DFB-CF11121EEAB3}"/>
              </a:ext>
            </a:extLst>
          </p:cNvPr>
          <p:cNvGrpSpPr/>
          <p:nvPr/>
        </p:nvGrpSpPr>
        <p:grpSpPr>
          <a:xfrm>
            <a:off x="7729919" y="212066"/>
            <a:ext cx="4042520" cy="1355649"/>
            <a:chOff x="139065" y="3653620"/>
            <a:chExt cx="10057473" cy="2740891"/>
          </a:xfrm>
        </p:grpSpPr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ED83BF70-C05F-7745-AADE-89D922389160}"/>
                </a:ext>
              </a:extLst>
            </p:cNvPr>
            <p:cNvGrpSpPr/>
            <p:nvPr/>
          </p:nvGrpSpPr>
          <p:grpSpPr>
            <a:xfrm>
              <a:off x="139065" y="3997291"/>
              <a:ext cx="10057473" cy="2397220"/>
              <a:chOff x="231665" y="3997291"/>
              <a:chExt cx="10057473" cy="2397220"/>
            </a:xfrm>
          </p:grpSpPr>
          <p:grpSp>
            <p:nvGrpSpPr>
              <p:cNvPr id="72" name="Group 71">
                <a:extLst>
                  <a:ext uri="{FF2B5EF4-FFF2-40B4-BE49-F238E27FC236}">
                    <a16:creationId xmlns:a16="http://schemas.microsoft.com/office/drawing/2014/main" id="{B97DD8BC-C441-EC45-BA2F-51FFCAEFFB34}"/>
                  </a:ext>
                </a:extLst>
              </p:cNvPr>
              <p:cNvGrpSpPr/>
              <p:nvPr/>
            </p:nvGrpSpPr>
            <p:grpSpPr>
              <a:xfrm>
                <a:off x="231665" y="3997291"/>
                <a:ext cx="7593173" cy="1823070"/>
                <a:chOff x="787250" y="2643053"/>
                <a:chExt cx="7593173" cy="1823070"/>
              </a:xfrm>
            </p:grpSpPr>
            <p:cxnSp>
              <p:nvCxnSpPr>
                <p:cNvPr id="75" name="Straight Connector 74">
                  <a:extLst>
                    <a:ext uri="{FF2B5EF4-FFF2-40B4-BE49-F238E27FC236}">
                      <a16:creationId xmlns:a16="http://schemas.microsoft.com/office/drawing/2014/main" id="{D271259C-40F2-2C4E-A01A-048C2DB61AD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174325" y="3612923"/>
                  <a:ext cx="1303062" cy="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Straight Connector 75">
                  <a:extLst>
                    <a:ext uri="{FF2B5EF4-FFF2-40B4-BE49-F238E27FC236}">
                      <a16:creationId xmlns:a16="http://schemas.microsoft.com/office/drawing/2014/main" id="{C6A8E853-2430-AF49-813F-6BA87FDDB32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091945" y="2647742"/>
                  <a:ext cx="904298" cy="710623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Straight Connector 76">
                  <a:extLst>
                    <a:ext uri="{FF2B5EF4-FFF2-40B4-BE49-F238E27FC236}">
                      <a16:creationId xmlns:a16="http://schemas.microsoft.com/office/drawing/2014/main" id="{83796FC8-6659-3D4F-AE04-42B74EEDEC5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716243" y="2643053"/>
                  <a:ext cx="960154" cy="4689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Straight Connector 77">
                  <a:extLst>
                    <a:ext uri="{FF2B5EF4-FFF2-40B4-BE49-F238E27FC236}">
                      <a16:creationId xmlns:a16="http://schemas.microsoft.com/office/drawing/2014/main" id="{402ED685-07A6-B24C-8A67-FCE32AF8041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091945" y="3867481"/>
                  <a:ext cx="1744375" cy="598642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Straight Connector 78">
                  <a:extLst>
                    <a:ext uri="{FF2B5EF4-FFF2-40B4-BE49-F238E27FC236}">
                      <a16:creationId xmlns:a16="http://schemas.microsoft.com/office/drawing/2014/main" id="{5AC7C539-9C9A-5E4E-A99D-D1246DEC2B4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556320" y="3867481"/>
                  <a:ext cx="1824103" cy="598642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0" name="Straight Connector 79">
                  <a:extLst>
                    <a:ext uri="{FF2B5EF4-FFF2-40B4-BE49-F238E27FC236}">
                      <a16:creationId xmlns:a16="http://schemas.microsoft.com/office/drawing/2014/main" id="{9BF7BA73-BE6C-DC43-A78D-38ED69F644D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396397" y="2643053"/>
                  <a:ext cx="984026" cy="715312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Straight Connector 80">
                  <a:extLst>
                    <a:ext uri="{FF2B5EF4-FFF2-40B4-BE49-F238E27FC236}">
                      <a16:creationId xmlns:a16="http://schemas.microsoft.com/office/drawing/2014/main" id="{5F7E9F9F-12AB-9C42-9BC7-0E1B9801D6A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356243" y="3007742"/>
                  <a:ext cx="585519" cy="1203823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" name="Straight Connector 81">
                  <a:extLst>
                    <a:ext uri="{FF2B5EF4-FFF2-40B4-BE49-F238E27FC236}">
                      <a16:creationId xmlns:a16="http://schemas.microsoft.com/office/drawing/2014/main" id="{D5739F3C-0EEB-EE43-BC19-D74A446D606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450878" y="3003053"/>
                  <a:ext cx="585519" cy="1208512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Straight Connector 82">
                  <a:extLst>
                    <a:ext uri="{FF2B5EF4-FFF2-40B4-BE49-F238E27FC236}">
                      <a16:creationId xmlns:a16="http://schemas.microsoft.com/office/drawing/2014/main" id="{056DCE3D-AE61-3949-91D2-F6472CEC212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87250" y="3612923"/>
                  <a:ext cx="667075" cy="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C0C1130C-27FC-0A4F-96BC-25F40B9DD5C2}"/>
                  </a:ext>
                </a:extLst>
              </p:cNvPr>
              <p:cNvSpPr/>
              <p:nvPr/>
            </p:nvSpPr>
            <p:spPr>
              <a:xfrm>
                <a:off x="7089847" y="5647785"/>
                <a:ext cx="3199291" cy="7467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b="1" dirty="0"/>
                  <a:t>10.0.0.0/23</a:t>
                </a:r>
                <a:endParaRPr lang="en-US" b="1" dirty="0"/>
              </a:p>
            </p:txBody>
          </p: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058AB1EC-D68F-0D49-9196-F415B102675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79396" y="5327161"/>
                <a:ext cx="0" cy="391535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ED6024B5-D495-714F-9486-270A14E3788E}"/>
                </a:ext>
              </a:extLst>
            </p:cNvPr>
            <p:cNvSpPr/>
            <p:nvPr/>
          </p:nvSpPr>
          <p:spPr>
            <a:xfrm>
              <a:off x="813457" y="4596872"/>
              <a:ext cx="720000" cy="7200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dirty="0">
                  <a:solidFill>
                    <a:schemeClr val="tx1"/>
                  </a:solidFill>
                </a:rPr>
                <a:t>S</a:t>
              </a:r>
              <a:endParaRPr lang="en-US" sz="2000" b="1" dirty="0">
                <a:solidFill>
                  <a:schemeClr val="tx1"/>
                </a:solidFill>
              </a:endParaRP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34AD89FA-F4E8-8042-8DA7-DF9853963C46}"/>
                </a:ext>
              </a:extLst>
            </p:cNvPr>
            <p:cNvSpPr/>
            <p:nvPr/>
          </p:nvSpPr>
          <p:spPr>
            <a:xfrm>
              <a:off x="2760757" y="4596872"/>
              <a:ext cx="720000" cy="7200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dirty="0">
                  <a:solidFill>
                    <a:schemeClr val="tx1"/>
                  </a:solidFill>
                </a:rPr>
                <a:t>A</a:t>
              </a:r>
              <a:endParaRPr lang="en-US" sz="2000" b="1" dirty="0">
                <a:solidFill>
                  <a:schemeClr val="tx1"/>
                </a:solidFill>
              </a:endParaRP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B9C0B8F4-0C73-5E48-BC3B-FD4D38909630}"/>
                </a:ext>
              </a:extLst>
            </p:cNvPr>
            <p:cNvSpPr/>
            <p:nvPr/>
          </p:nvSpPr>
          <p:spPr>
            <a:xfrm>
              <a:off x="4349985" y="3653620"/>
              <a:ext cx="720000" cy="7200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dirty="0">
                  <a:solidFill>
                    <a:schemeClr val="tx1"/>
                  </a:solidFill>
                </a:rPr>
                <a:t>B</a:t>
              </a:r>
              <a:endParaRPr lang="en-US" sz="2000" b="1" dirty="0">
                <a:solidFill>
                  <a:schemeClr val="tx1"/>
                </a:solidFill>
              </a:endParaRP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3C20C539-6B4B-BD47-88DF-8F2EFAF39FAD}"/>
                </a:ext>
              </a:extLst>
            </p:cNvPr>
            <p:cNvSpPr/>
            <p:nvPr/>
          </p:nvSpPr>
          <p:spPr>
            <a:xfrm>
              <a:off x="6025152" y="3653620"/>
              <a:ext cx="720000" cy="7200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dirty="0">
                  <a:solidFill>
                    <a:schemeClr val="tx1"/>
                  </a:solidFill>
                </a:rPr>
                <a:t>C</a:t>
              </a:r>
              <a:endParaRPr lang="en-US" sz="2000" b="1" dirty="0">
                <a:solidFill>
                  <a:schemeClr val="tx1"/>
                </a:solidFill>
              </a:endParaRP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D6A8D199-A63F-244A-B00C-95D46ED75917}"/>
                </a:ext>
              </a:extLst>
            </p:cNvPr>
            <p:cNvSpPr/>
            <p:nvPr/>
          </p:nvSpPr>
          <p:spPr>
            <a:xfrm>
              <a:off x="7626796" y="4597156"/>
              <a:ext cx="720000" cy="7200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dirty="0">
                  <a:solidFill>
                    <a:schemeClr val="tx1"/>
                  </a:solidFill>
                </a:rPr>
                <a:t>D</a:t>
              </a:r>
              <a:endParaRPr lang="en-US" sz="2000" b="1" dirty="0">
                <a:solidFill>
                  <a:schemeClr val="tx1"/>
                </a:solidFill>
              </a:endParaRP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97DE809A-A8B0-4144-9851-B5F62F04B2CE}"/>
                </a:ext>
              </a:extLst>
            </p:cNvPr>
            <p:cNvSpPr/>
            <p:nvPr/>
          </p:nvSpPr>
          <p:spPr>
            <a:xfrm>
              <a:off x="5200843" y="5460361"/>
              <a:ext cx="720000" cy="7200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dirty="0">
                  <a:solidFill>
                    <a:schemeClr val="tx1"/>
                  </a:solidFill>
                </a:rPr>
                <a:t>W</a:t>
              </a:r>
              <a:endParaRPr lang="en-US" sz="20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FA41CCC3-0227-AB42-B600-A316AC49F733}"/>
              </a:ext>
            </a:extLst>
          </p:cNvPr>
          <p:cNvSpPr/>
          <p:nvPr/>
        </p:nvSpPr>
        <p:spPr>
          <a:xfrm>
            <a:off x="2476499" y="4767843"/>
            <a:ext cx="1930997" cy="33990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solidFill>
                  <a:schemeClr val="bg1"/>
                </a:solidFill>
              </a:rPr>
              <a:t>fwd</a:t>
            </a:r>
            <a:r>
              <a:rPr lang="en-US" altLang="zh-CN" dirty="0">
                <a:solidFill>
                  <a:schemeClr val="bg1"/>
                </a:solidFill>
              </a:rPr>
              <a:t>(ALL,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{W})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F26CD0D5-A6A5-FE48-B346-C2EB3F9EF684}"/>
              </a:ext>
            </a:extLst>
          </p:cNvPr>
          <p:cNvSpPr txBox="1"/>
          <p:nvPr/>
        </p:nvSpPr>
        <p:spPr>
          <a:xfrm>
            <a:off x="7155182" y="3234753"/>
            <a:ext cx="820738" cy="40011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lIns="0" rIns="0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accent1">
                    <a:lumMod val="75000"/>
                  </a:schemeClr>
                </a:solidFill>
              </a:rPr>
              <a:t>[(P</a:t>
            </a:r>
            <a:r>
              <a:rPr lang="en-US" altLang="zh-CN" sz="2400" b="1" baseline="-25000" dirty="0">
                <a:solidFill>
                  <a:schemeClr val="accent1">
                    <a:lumMod val="75000"/>
                  </a:schemeClr>
                </a:solidFill>
              </a:rPr>
              <a:t>1</a:t>
            </a:r>
            <a:r>
              <a:rPr lang="en-US" altLang="zh-CN" sz="2000" b="1" dirty="0">
                <a:solidFill>
                  <a:schemeClr val="accent1">
                    <a:lumMod val="75000"/>
                  </a:schemeClr>
                </a:solidFill>
              </a:rPr>
              <a:t>,</a:t>
            </a:r>
            <a:r>
              <a:rPr lang="zh-CN" altLang="en-US" sz="20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altLang="zh-CN" sz="2000" b="1" dirty="0">
                <a:solidFill>
                  <a:schemeClr val="accent1">
                    <a:lumMod val="75000"/>
                  </a:schemeClr>
                </a:solidFill>
              </a:rPr>
              <a:t>1)]</a:t>
            </a:r>
            <a:endParaRPr lang="en-US" sz="2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58F5DDFD-C177-6246-BA6E-301C2AF2B2E0}"/>
              </a:ext>
            </a:extLst>
          </p:cNvPr>
          <p:cNvSpPr txBox="1"/>
          <p:nvPr/>
        </p:nvSpPr>
        <p:spPr>
          <a:xfrm>
            <a:off x="8252347" y="6247919"/>
            <a:ext cx="820738" cy="40011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lIns="0" rIns="0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accent1">
                    <a:lumMod val="75000"/>
                  </a:schemeClr>
                </a:solidFill>
              </a:rPr>
              <a:t>[(P</a:t>
            </a:r>
            <a:r>
              <a:rPr lang="en-US" altLang="zh-CN" sz="2400" b="1" baseline="-25000" dirty="0">
                <a:solidFill>
                  <a:schemeClr val="accent1">
                    <a:lumMod val="75000"/>
                  </a:schemeClr>
                </a:solidFill>
              </a:rPr>
              <a:t>1</a:t>
            </a:r>
            <a:r>
              <a:rPr lang="en-US" altLang="zh-CN" sz="2000" b="1" dirty="0">
                <a:solidFill>
                  <a:schemeClr val="accent1">
                    <a:lumMod val="75000"/>
                  </a:schemeClr>
                </a:solidFill>
              </a:rPr>
              <a:t>,</a:t>
            </a:r>
            <a:r>
              <a:rPr lang="zh-CN" altLang="en-US" sz="20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altLang="zh-CN" sz="2000" b="1" dirty="0">
                <a:solidFill>
                  <a:schemeClr val="accent1">
                    <a:lumMod val="75000"/>
                  </a:schemeClr>
                </a:solidFill>
              </a:rPr>
              <a:t>0)]</a:t>
            </a:r>
            <a:endParaRPr lang="en-US" sz="2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1BBC06E-FABF-0F4D-AD5C-31D8C15AEB3C}"/>
              </a:ext>
            </a:extLst>
          </p:cNvPr>
          <p:cNvCxnSpPr>
            <a:cxnSpLocks/>
          </p:cNvCxnSpPr>
          <p:nvPr/>
        </p:nvCxnSpPr>
        <p:spPr>
          <a:xfrm>
            <a:off x="7401222" y="2446100"/>
            <a:ext cx="774360" cy="1855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2B17B5C9-1307-E541-BEB9-0B36682B72AD}"/>
              </a:ext>
            </a:extLst>
          </p:cNvPr>
          <p:cNvCxnSpPr>
            <a:cxnSpLocks/>
          </p:cNvCxnSpPr>
          <p:nvPr/>
        </p:nvCxnSpPr>
        <p:spPr>
          <a:xfrm>
            <a:off x="7074369" y="5835791"/>
            <a:ext cx="774360" cy="1855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88C19FE7-B6BE-BE4A-89D8-6A4D1285A389}"/>
              </a:ext>
            </a:extLst>
          </p:cNvPr>
          <p:cNvSpPr txBox="1"/>
          <p:nvPr/>
        </p:nvSpPr>
        <p:spPr>
          <a:xfrm>
            <a:off x="6412730" y="3673550"/>
            <a:ext cx="820738" cy="40011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lIns="0" rIns="0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accent1">
                    <a:lumMod val="75000"/>
                  </a:schemeClr>
                </a:solidFill>
              </a:rPr>
              <a:t>[(P</a:t>
            </a:r>
            <a:r>
              <a:rPr lang="en-US" altLang="zh-CN" sz="2400" b="1" baseline="-25000" dirty="0">
                <a:solidFill>
                  <a:schemeClr val="accent1">
                    <a:lumMod val="75000"/>
                  </a:schemeClr>
                </a:solidFill>
              </a:rPr>
              <a:t>1</a:t>
            </a:r>
            <a:r>
              <a:rPr lang="en-US" altLang="zh-CN" sz="2000" b="1" dirty="0">
                <a:solidFill>
                  <a:schemeClr val="accent1">
                    <a:lumMod val="75000"/>
                  </a:schemeClr>
                </a:solidFill>
              </a:rPr>
              <a:t>,</a:t>
            </a:r>
            <a:r>
              <a:rPr lang="zh-CN" altLang="en-US" sz="20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altLang="zh-CN" sz="2000" b="1" dirty="0">
                <a:solidFill>
                  <a:schemeClr val="accent1">
                    <a:lumMod val="75000"/>
                  </a:schemeClr>
                </a:solidFill>
              </a:rPr>
              <a:t>1)]</a:t>
            </a:r>
            <a:endParaRPr lang="en-US" sz="2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86A1F588-2DDF-9547-BD9F-326071D02619}"/>
              </a:ext>
            </a:extLst>
          </p:cNvPr>
          <p:cNvCxnSpPr>
            <a:cxnSpLocks/>
          </p:cNvCxnSpPr>
          <p:nvPr/>
        </p:nvCxnSpPr>
        <p:spPr>
          <a:xfrm>
            <a:off x="5614104" y="2979169"/>
            <a:ext cx="1167001" cy="11618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220489C2-C690-3A45-B906-14A3156CD819}"/>
              </a:ext>
            </a:extLst>
          </p:cNvPr>
          <p:cNvCxnSpPr>
            <a:cxnSpLocks/>
          </p:cNvCxnSpPr>
          <p:nvPr/>
        </p:nvCxnSpPr>
        <p:spPr>
          <a:xfrm>
            <a:off x="5671514" y="3302342"/>
            <a:ext cx="1167001" cy="11618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C434135E-164D-304F-8ACD-7613B93CFA1F}"/>
              </a:ext>
            </a:extLst>
          </p:cNvPr>
          <p:cNvSpPr txBox="1"/>
          <p:nvPr/>
        </p:nvSpPr>
        <p:spPr>
          <a:xfrm>
            <a:off x="4678412" y="3158529"/>
            <a:ext cx="820738" cy="40011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lIns="0" rIns="0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accent1">
                    <a:lumMod val="75000"/>
                  </a:schemeClr>
                </a:solidFill>
              </a:rPr>
              <a:t>[(P</a:t>
            </a:r>
            <a:r>
              <a:rPr lang="en-US" altLang="zh-CN" sz="2400" b="1" baseline="-25000" dirty="0">
                <a:solidFill>
                  <a:schemeClr val="accent1">
                    <a:lumMod val="75000"/>
                  </a:schemeClr>
                </a:solidFill>
              </a:rPr>
              <a:t>1</a:t>
            </a:r>
            <a:r>
              <a:rPr lang="en-US" altLang="zh-CN" sz="2000" b="1" dirty="0">
                <a:solidFill>
                  <a:schemeClr val="accent1">
                    <a:lumMod val="75000"/>
                  </a:schemeClr>
                </a:solidFill>
              </a:rPr>
              <a:t>,</a:t>
            </a:r>
            <a:r>
              <a:rPr lang="zh-CN" altLang="en-US" sz="20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altLang="zh-CN" sz="2000" b="1" dirty="0">
                <a:solidFill>
                  <a:schemeClr val="accent1">
                    <a:lumMod val="75000"/>
                  </a:schemeClr>
                </a:solidFill>
              </a:rPr>
              <a:t>1)]</a:t>
            </a:r>
            <a:endParaRPr lang="en-US" sz="2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654E21C8-D597-6149-A346-817386138987}"/>
              </a:ext>
            </a:extLst>
          </p:cNvPr>
          <p:cNvCxnSpPr>
            <a:cxnSpLocks/>
          </p:cNvCxnSpPr>
          <p:nvPr/>
        </p:nvCxnSpPr>
        <p:spPr>
          <a:xfrm>
            <a:off x="4814092" y="4367927"/>
            <a:ext cx="1167001" cy="11618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971AE27F-72A5-7247-9701-95C0AFE21196}"/>
              </a:ext>
            </a:extLst>
          </p:cNvPr>
          <p:cNvCxnSpPr>
            <a:cxnSpLocks/>
          </p:cNvCxnSpPr>
          <p:nvPr/>
        </p:nvCxnSpPr>
        <p:spPr>
          <a:xfrm>
            <a:off x="4871502" y="4691100"/>
            <a:ext cx="1167001" cy="11618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7032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4" grpId="0" animBg="1"/>
      <p:bldP spid="85" grpId="0" animBg="1"/>
      <p:bldP spid="88" grpId="0" animBg="1"/>
      <p:bldP spid="9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03482F-5AF4-AF41-B5D4-AEEE7B6DA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Co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ral: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系统拓展</a:t>
            </a: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83916E-1210-A345-AB81-1CE73D62AF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799618" cy="4351338"/>
          </a:xfrm>
        </p:spPr>
        <p:txBody>
          <a:bodyPr/>
          <a:lstStyle/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支持拥有报头转换操作的</a:t>
            </a:r>
            <a:r>
              <a:rPr lang="en-US" altLang="ja-JP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FIB</a:t>
            </a:r>
          </a:p>
          <a:p>
            <a:pPr lvl="1">
              <a:lnSpc>
                <a:spcPct val="100000"/>
              </a:lnSpc>
            </a:pP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设备子任务数据包空间订阅机制</a:t>
            </a:r>
            <a:endParaRPr lang="en-US" altLang="ja-JP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Me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ssage-free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设备本地验证</a:t>
            </a:r>
            <a:endParaRPr lang="en-US" altLang="ja-JP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lnSpc>
                <a:spcPct val="100000"/>
              </a:lnSpc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“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全部路径可用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”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正确性要求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任意一台设备子任务验证报错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itchFamily="2" charset="2"/>
              </a:rPr>
              <a:t>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  <a:sym typeface="Wingdings" pitchFamily="2" charset="2"/>
              </a:rPr>
              <a:t>网络出错</a:t>
            </a:r>
            <a:endParaRPr lang="en-US" altLang="ja-JP" dirty="0">
              <a:latin typeface="Microsoft YaHei" panose="020B0503020204020204" pitchFamily="34" charset="-122"/>
              <a:ea typeface="Microsoft YaHei" panose="020B0503020204020204" pitchFamily="34" charset="-122"/>
              <a:sym typeface="Wingdings" pitchFamily="2" charset="2"/>
            </a:endParaRPr>
          </a:p>
          <a:p>
            <a:pPr marL="457200" lvl="1" indent="0">
              <a:lnSpc>
                <a:spcPct val="100000"/>
              </a:lnSpc>
              <a:buNone/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itchFamily="2" charset="2"/>
              </a:rPr>
              <a:t>     （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itchFamily="2" charset="2"/>
              </a:rPr>
              <a:t>Microsoft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itchFamily="2" charset="2"/>
              </a:rPr>
              <a:t>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itchFamily="2" charset="2"/>
              </a:rPr>
              <a:t>RCDC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itchFamily="2" charset="2"/>
              </a:rPr>
              <a:t>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itchFamily="2" charset="2"/>
              </a:rPr>
              <a:t>[SIGCOMM'19]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  <a:sym typeface="Wingdings" pitchFamily="2" charset="2"/>
              </a:rPr>
              <a:t>成为</a:t>
            </a:r>
            <a:r>
              <a:rPr lang="en-US" altLang="ja-JP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itchFamily="2" charset="2"/>
              </a:rPr>
              <a:t>Co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itchFamily="2" charset="2"/>
              </a:rPr>
              <a:t>ral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  <a:sym typeface="Wingdings" pitchFamily="2" charset="2"/>
              </a:rPr>
              <a:t>的特例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itchFamily="2" charset="2"/>
              </a:rPr>
              <a:t>）</a:t>
            </a:r>
            <a:endParaRPr lang="en-US" altLang="ja-JP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混合部署</a:t>
            </a:r>
            <a:endParaRPr lang="en-US" altLang="ja-JP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lnSpc>
                <a:spcPct val="100000"/>
              </a:lnSpc>
            </a:pP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设备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容器化服务器互联</a:t>
            </a:r>
            <a:endParaRPr lang="en-US" altLang="ja-JP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跨地域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跨管理域验证</a:t>
            </a:r>
            <a:endParaRPr lang="en-US" altLang="ja-JP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lnSpc>
                <a:spcPct val="100000"/>
              </a:lnSpc>
            </a:pP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网络分区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+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安全多方计算</a:t>
            </a:r>
            <a:endParaRPr lang="en-US" altLang="ja-JP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lnSpc>
                <a:spcPct val="100000"/>
              </a:lnSpc>
            </a:pP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3CA41A-3C40-5E48-9737-35F8A47C3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3CBEB-A62C-7547-B7F6-B847810FF90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812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87AB79E-DBD7-A64E-843C-B3558E80D8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3400" y="2295494"/>
            <a:ext cx="6276278" cy="343519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3900701-FD49-4D4D-9342-AE578C928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Co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ral: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原型实现</a:t>
            </a: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C63C0B-4C6A-3A41-A7A8-24C198CF66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97500" cy="435133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~8K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行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Java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代码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00000"/>
              </a:lnSpc>
            </a:pP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设备自验证器可运行于</a:t>
            </a:r>
            <a:r>
              <a:rPr lang="en-US" altLang="zh-CN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SONiC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和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ONL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系统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lnSpc>
                <a:spcPct val="100000"/>
              </a:lnSpc>
            </a:pP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运行要求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JRE</a:t>
            </a:r>
          </a:p>
          <a:p>
            <a:pPr>
              <a:lnSpc>
                <a:spcPct val="100000"/>
              </a:lnSpc>
            </a:pPr>
            <a:r>
              <a:rPr lang="en-US" altLang="zh-CN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SONiC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社区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HLD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Under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Review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latin typeface="Microsoft YaHei" panose="020B0503020204020204" pitchFamily="34" charset="-122"/>
                <a:ea typeface="Microsoft YaHei" panose="020B0503020204020204" pitchFamily="34" charset="-122"/>
                <a:hlinkClick r:id="rId3"/>
              </a:rPr>
              <a:t>https://github.com/sonic-net/SONiC/pull/948</a:t>
            </a: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907E7D-5C74-C24B-8B24-863DC2036C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3CBEB-A62C-7547-B7F6-B847810FF90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114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6684485" y="1641585"/>
            <a:ext cx="3647099" cy="318407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441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040C0D18-BF3F-7744-903C-925B68426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研究背景</a:t>
            </a: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5C22C470-9657-734D-BBCC-02F7249CA1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1867"/>
            <a:ext cx="10515600" cy="435133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计算机网络发展趋势</a:t>
            </a: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lnSpc>
                <a:spcPct val="100000"/>
              </a:lnSpc>
            </a:pP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规模快速增长</a:t>
            </a: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lnSpc>
                <a:spcPct val="100000"/>
              </a:lnSpc>
            </a:pP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设备复杂异构</a:t>
            </a: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lnSpc>
                <a:spcPct val="100000"/>
              </a:lnSpc>
            </a:pP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网络故障频繁发生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造成巨大损失</a:t>
            </a: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2" name="Slide Number Placeholder 3">
            <a:extLst>
              <a:ext uri="{FF2B5EF4-FFF2-40B4-BE49-F238E27FC236}">
                <a16:creationId xmlns:a16="http://schemas.microsoft.com/office/drawing/2014/main" id="{5FAC7022-2264-8E46-B815-AD93FFE5F7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05CC00E-F1BE-0741-A8DD-2BCAB7C5E2AE}" type="slidenum">
              <a:rPr lang="en-US" altLang="x-none" smtClean="0"/>
              <a:pPr>
                <a:defRPr/>
              </a:pPr>
              <a:t>2</a:t>
            </a:fld>
            <a:endParaRPr lang="en-US" altLang="x-none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9E8B7CB-8B33-0446-A420-320863C08819}"/>
              </a:ext>
            </a:extLst>
          </p:cNvPr>
          <p:cNvSpPr/>
          <p:nvPr/>
        </p:nvSpPr>
        <p:spPr>
          <a:xfrm>
            <a:off x="251437" y="6581873"/>
            <a:ext cx="5572948" cy="245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98" dirty="0"/>
              <a:t>Source: http://</a:t>
            </a:r>
            <a:r>
              <a:rPr lang="en-US" sz="998" dirty="0" err="1"/>
              <a:t>groups.geni.net</a:t>
            </a:r>
            <a:r>
              <a:rPr lang="en-US" sz="998" dirty="0"/>
              <a:t>/</a:t>
            </a:r>
            <a:r>
              <a:rPr lang="en-US" sz="998" dirty="0" err="1"/>
              <a:t>geni</a:t>
            </a:r>
            <a:r>
              <a:rPr lang="en-US" sz="998" dirty="0"/>
              <a:t>/chrome/site/thumbnails/wiki/</a:t>
            </a:r>
            <a:r>
              <a:rPr lang="en-US" sz="998" dirty="0" err="1"/>
              <a:t>TangoGENI</a:t>
            </a:r>
            <a:r>
              <a:rPr lang="en-US" sz="998" dirty="0"/>
              <a:t>/OF-VLAN3715_1000.jpg</a:t>
            </a:r>
          </a:p>
        </p:txBody>
      </p:sp>
      <p:pic>
        <p:nvPicPr>
          <p:cNvPr id="18" name="Untitled6.tiff" descr="Untitled6.tiff">
            <a:extLst>
              <a:ext uri="{FF2B5EF4-FFF2-40B4-BE49-F238E27FC236}">
                <a16:creationId xmlns:a16="http://schemas.microsoft.com/office/drawing/2014/main" id="{14D9C7CD-73B2-674F-9B34-D94056BB5B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424176">
            <a:off x="4149117" y="3388095"/>
            <a:ext cx="2205075" cy="791878"/>
          </a:xfrm>
          <a:prstGeom prst="rect">
            <a:avLst/>
          </a:prstGeom>
          <a:ln w="12700">
            <a:miter lim="400000"/>
          </a:ln>
          <a:effectLst>
            <a:outerShdw blurRad="101600" dist="25400" dir="5400000" rotWithShape="0">
              <a:srgbClr val="000000">
                <a:alpha val="75000"/>
              </a:srgbClr>
            </a:outerShdw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DB2C30C-EC5B-D442-9566-9EDA9EB9CA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4449" y="5004049"/>
            <a:ext cx="3668640" cy="650379"/>
          </a:xfrm>
          <a:prstGeom prst="rect">
            <a:avLst/>
          </a:prstGeom>
          <a:effectLst>
            <a:outerShdw blurRad="101600" dist="38100" dir="5400000" algn="ctr" rotWithShape="0">
              <a:schemeClr val="accent6">
                <a:alpha val="76000"/>
              </a:schemeClr>
            </a:outerShdw>
          </a:effectLst>
        </p:spPr>
      </p:pic>
      <p:pic>
        <p:nvPicPr>
          <p:cNvPr id="21" name="Untitled3.tiff" descr="Untitled3.tiff">
            <a:extLst>
              <a:ext uri="{FF2B5EF4-FFF2-40B4-BE49-F238E27FC236}">
                <a16:creationId xmlns:a16="http://schemas.microsoft.com/office/drawing/2014/main" id="{DFBAD2C3-C39E-2147-BF3D-C13E09BA3B1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 rot="248066">
            <a:off x="2288154" y="5961215"/>
            <a:ext cx="3640396" cy="511606"/>
          </a:xfrm>
          <a:prstGeom prst="rect">
            <a:avLst/>
          </a:prstGeom>
          <a:ln w="12700">
            <a:miter lim="400000"/>
          </a:ln>
          <a:effectLst>
            <a:outerShdw blurRad="101600" dist="25400" dir="5400000" rotWithShape="0">
              <a:srgbClr val="000000">
                <a:alpha val="75000"/>
              </a:srgbClr>
            </a:outerShdw>
          </a:effectLst>
        </p:spPr>
      </p:pic>
      <p:pic>
        <p:nvPicPr>
          <p:cNvPr id="22" name="Untitled7.tiff" descr="Untitled7.tiff">
            <a:extLst>
              <a:ext uri="{FF2B5EF4-FFF2-40B4-BE49-F238E27FC236}">
                <a16:creationId xmlns:a16="http://schemas.microsoft.com/office/drawing/2014/main" id="{01FC92A5-8B6C-3C4A-8531-0CD858114C5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2274449" y="4261092"/>
            <a:ext cx="3971942" cy="503233"/>
          </a:xfrm>
          <a:prstGeom prst="rect">
            <a:avLst/>
          </a:prstGeom>
          <a:ln w="12700">
            <a:miter lim="400000"/>
          </a:ln>
          <a:effectLst>
            <a:outerShdw blurRad="101600" dist="25400" dir="5400000" rotWithShape="0">
              <a:srgbClr val="000000">
                <a:alpha val="75000"/>
              </a:srgbClr>
            </a:outerShdw>
          </a:effectLst>
        </p:spPr>
      </p:pic>
      <p:pic>
        <p:nvPicPr>
          <p:cNvPr id="23" name="Untitled16.tiff" descr="Untitled16.tiff">
            <a:extLst>
              <a:ext uri="{FF2B5EF4-FFF2-40B4-BE49-F238E27FC236}">
                <a16:creationId xmlns:a16="http://schemas.microsoft.com/office/drawing/2014/main" id="{7E107EFE-4E19-0D43-9A53-9F45BC19896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6753123" y="5004048"/>
            <a:ext cx="3112375" cy="1624878"/>
          </a:xfrm>
          <a:prstGeom prst="rect">
            <a:avLst/>
          </a:prstGeom>
          <a:ln w="12700">
            <a:miter lim="400000"/>
          </a:ln>
          <a:effectLst>
            <a:outerShdw blurRad="101600" dist="25400" dir="5400000" rotWithShape="0">
              <a:srgbClr val="000000">
                <a:alpha val="75000"/>
              </a:srgbClr>
            </a:outerShdw>
          </a:effectLst>
        </p:spPr>
      </p:pic>
      <p:sp>
        <p:nvSpPr>
          <p:cNvPr id="24" name="object 8">
            <a:extLst>
              <a:ext uri="{FF2B5EF4-FFF2-40B4-BE49-F238E27FC236}">
                <a16:creationId xmlns:a16="http://schemas.microsoft.com/office/drawing/2014/main" id="{32E07635-5F8A-2647-91E3-06D47651C5B3}"/>
              </a:ext>
            </a:extLst>
          </p:cNvPr>
          <p:cNvSpPr/>
          <p:nvPr/>
        </p:nvSpPr>
        <p:spPr>
          <a:xfrm>
            <a:off x="8428167" y="428805"/>
            <a:ext cx="1937413" cy="194584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797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B81097E-893E-134A-A0F8-7BE31B73A78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98145" y="4065776"/>
            <a:ext cx="5924549" cy="912304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CBFC92F4-DF9F-F34B-A73D-8FA8BA217F5B}"/>
              </a:ext>
            </a:extLst>
          </p:cNvPr>
          <p:cNvSpPr/>
          <p:nvPr/>
        </p:nvSpPr>
        <p:spPr>
          <a:xfrm>
            <a:off x="1464415" y="4661282"/>
            <a:ext cx="2372810" cy="404909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3618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BED89-E0B1-B142-A059-1A8C9E3AA6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实验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功能展示</a:t>
            </a: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B764FC-4935-A644-9CD6-2E1B2D5E27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小型实验网络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4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Mellanox,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P4,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Edgecore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whitebox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ja-JP" altLang="en-US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场景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</a:p>
          <a:p>
            <a:pPr lvl="1"/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经停可达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(running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example)</a:t>
            </a:r>
          </a:p>
          <a:p>
            <a:pPr lvl="1"/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多播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任播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多网关入口一致性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全最短路可用性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展示视频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  <a:hlinkClick r:id="rId2"/>
              </a:rPr>
              <a:t>http://distributeddpvdemo.tech/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5CCC87-27E3-0142-B2F6-263C89A32B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3CBEB-A62C-7547-B7F6-B847810FF90F}" type="slidenum">
              <a:rPr lang="en-US" smtClean="0"/>
              <a:t>20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1D903A3-7543-864E-B735-4FAADA9789ED}"/>
              </a:ext>
            </a:extLst>
          </p:cNvPr>
          <p:cNvGrpSpPr/>
          <p:nvPr/>
        </p:nvGrpSpPr>
        <p:grpSpPr>
          <a:xfrm>
            <a:off x="5618088" y="2771286"/>
            <a:ext cx="5985024" cy="1651489"/>
            <a:chOff x="139065" y="3653620"/>
            <a:chExt cx="8207731" cy="2526741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2AD3DB21-7D42-5940-9C67-017A7321958E}"/>
                </a:ext>
              </a:extLst>
            </p:cNvPr>
            <p:cNvGrpSpPr/>
            <p:nvPr/>
          </p:nvGrpSpPr>
          <p:grpSpPr>
            <a:xfrm>
              <a:off x="139065" y="3997291"/>
              <a:ext cx="7593173" cy="1823070"/>
              <a:chOff x="787250" y="2643053"/>
              <a:chExt cx="7593173" cy="1823070"/>
            </a:xfrm>
          </p:grpSpPr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16ED58A2-E103-8C4C-809D-7727452E8B9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74325" y="3612923"/>
                <a:ext cx="1303062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D88DF19E-1503-A146-B8CD-6331F066AFC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091945" y="2647742"/>
                <a:ext cx="904298" cy="710623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AD4D5B88-0DD9-BA4F-9BD5-06E7EBF4E26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16243" y="2643053"/>
                <a:ext cx="960154" cy="468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05B3DD09-6CA0-7D4F-AAE1-47FCF482F56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91945" y="3867481"/>
                <a:ext cx="1744375" cy="59864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8B4F1B8C-A8F0-7142-9610-4B575A30EBB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556320" y="3867481"/>
                <a:ext cx="1824103" cy="59864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A605F43D-9A88-534B-AFC1-32BA45D6F40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96397" y="2643053"/>
                <a:ext cx="984026" cy="71531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3BA87624-EA2A-3F4E-BEA6-934221BE014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356243" y="3007742"/>
                <a:ext cx="585519" cy="1203823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3D4EBB2C-0F6E-8944-A5FD-FF8461DF8D0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50878" y="3003053"/>
                <a:ext cx="585519" cy="120851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0FBB70E9-3848-CA4C-9A63-C8D647171AC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7250" y="3612923"/>
                <a:ext cx="667075" cy="0"/>
              </a:xfrm>
              <a:prstGeom prst="line">
                <a:avLst/>
              </a:prstGeom>
              <a:ln w="381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FE2FBE0-71DF-6847-9329-E9A4FFF80C6A}"/>
                </a:ext>
              </a:extLst>
            </p:cNvPr>
            <p:cNvSpPr/>
            <p:nvPr/>
          </p:nvSpPr>
          <p:spPr>
            <a:xfrm>
              <a:off x="813457" y="4596872"/>
              <a:ext cx="720000" cy="7200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b="1" dirty="0">
                  <a:solidFill>
                    <a:schemeClr val="tx1"/>
                  </a:solidFill>
                </a:rPr>
                <a:t>S</a:t>
              </a:r>
              <a:endParaRPr lang="en-US" sz="3600" b="1" dirty="0">
                <a:solidFill>
                  <a:schemeClr val="tx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4DBF9B4-8B57-5F48-A7B4-3005FA2F1E39}"/>
                </a:ext>
              </a:extLst>
            </p:cNvPr>
            <p:cNvSpPr/>
            <p:nvPr/>
          </p:nvSpPr>
          <p:spPr>
            <a:xfrm>
              <a:off x="2760757" y="4596872"/>
              <a:ext cx="720000" cy="7200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b="1" dirty="0">
                  <a:solidFill>
                    <a:schemeClr val="tx1"/>
                  </a:solidFill>
                </a:rPr>
                <a:t>A</a:t>
              </a:r>
              <a:endParaRPr lang="en-US" sz="3600" b="1" dirty="0">
                <a:solidFill>
                  <a:schemeClr val="tx1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EF4D7DF-A38C-1A49-A212-E73F4DB404BA}"/>
                </a:ext>
              </a:extLst>
            </p:cNvPr>
            <p:cNvSpPr/>
            <p:nvPr/>
          </p:nvSpPr>
          <p:spPr>
            <a:xfrm>
              <a:off x="4349985" y="3653620"/>
              <a:ext cx="720000" cy="7200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b="1" dirty="0">
                  <a:solidFill>
                    <a:schemeClr val="tx1"/>
                  </a:solidFill>
                </a:rPr>
                <a:t>B</a:t>
              </a:r>
              <a:endParaRPr lang="en-US" sz="3600" b="1" dirty="0">
                <a:solidFill>
                  <a:schemeClr val="tx1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0408313-AF36-3E46-98B5-E272E60DB23D}"/>
                </a:ext>
              </a:extLst>
            </p:cNvPr>
            <p:cNvSpPr/>
            <p:nvPr/>
          </p:nvSpPr>
          <p:spPr>
            <a:xfrm>
              <a:off x="6025152" y="3653620"/>
              <a:ext cx="720000" cy="7200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b="1" dirty="0">
                  <a:solidFill>
                    <a:schemeClr val="tx1"/>
                  </a:solidFill>
                </a:rPr>
                <a:t>C</a:t>
              </a:r>
              <a:endParaRPr lang="en-US" sz="3600" b="1" dirty="0">
                <a:solidFill>
                  <a:schemeClr val="tx1"/>
                </a:solidFill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C1D8A4C-5932-7245-9493-1AE401B693EF}"/>
                </a:ext>
              </a:extLst>
            </p:cNvPr>
            <p:cNvSpPr/>
            <p:nvPr/>
          </p:nvSpPr>
          <p:spPr>
            <a:xfrm>
              <a:off x="7626796" y="4597156"/>
              <a:ext cx="720000" cy="7200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b="1" dirty="0">
                  <a:solidFill>
                    <a:schemeClr val="tx1"/>
                  </a:solidFill>
                </a:rPr>
                <a:t>D</a:t>
              </a:r>
              <a:endParaRPr lang="en-US" sz="3600" b="1" dirty="0">
                <a:solidFill>
                  <a:schemeClr val="tx1"/>
                </a:solidFill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C60FB21-CC4C-AC43-9433-4E45A1C70B14}"/>
                </a:ext>
              </a:extLst>
            </p:cNvPr>
            <p:cNvSpPr/>
            <p:nvPr/>
          </p:nvSpPr>
          <p:spPr>
            <a:xfrm>
              <a:off x="5200843" y="5460361"/>
              <a:ext cx="720000" cy="7200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b="1" dirty="0">
                  <a:solidFill>
                    <a:schemeClr val="tx1"/>
                  </a:solidFill>
                </a:rPr>
                <a:t>W</a:t>
              </a:r>
              <a:endParaRPr lang="en-US" sz="3600" b="1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8565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5400C1-0278-014D-8B8D-EB0132B98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实验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验证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Internet2</a:t>
            </a: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76D617F-F13F-274B-821B-DAC71965753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实验网络复现</a:t>
                </a:r>
                <a:r>
                  <a:rPr lang="en-US" altLang="zh-CN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Internet2</a:t>
                </a:r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拓扑</a:t>
                </a:r>
                <a:r>
                  <a:rPr lang="en-US" altLang="zh-CN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:</a:t>
                </a:r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</a:t>
                </a:r>
                <a:r>
                  <a:rPr lang="en-US" altLang="zh-CN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4</a:t>
                </a:r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</a:t>
                </a:r>
                <a:r>
                  <a:rPr lang="en-US" altLang="zh-CN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Mellanox,</a:t>
                </a:r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</a:t>
                </a:r>
                <a:r>
                  <a:rPr lang="en-US" altLang="zh-CN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4</a:t>
                </a:r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</a:t>
                </a:r>
                <a:r>
                  <a:rPr lang="en-US" altLang="zh-CN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P4,</a:t>
                </a:r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</a:t>
                </a:r>
                <a:r>
                  <a:rPr lang="en-US" altLang="zh-CN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1</a:t>
                </a:r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</a:t>
                </a:r>
                <a:r>
                  <a:rPr lang="en-US" altLang="zh-CN" dirty="0" err="1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Edgecore</a:t>
                </a:r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</a:t>
                </a:r>
                <a:r>
                  <a:rPr lang="en-US" altLang="zh-CN" dirty="0" err="1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whitebox</a:t>
                </a:r>
                <a:endParaRPr lang="en-US" altLang="zh-CN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交换机之间注入地域传播延迟 </a:t>
                </a:r>
                <a:r>
                  <a:rPr lang="en-US" altLang="zh-CN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(propagation</a:t>
                </a:r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</a:t>
                </a:r>
                <a:r>
                  <a:rPr lang="en-US" altLang="zh-CN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latency)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公开</a:t>
                </a:r>
                <a:r>
                  <a:rPr lang="en-US" altLang="zh-CN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Internet2</a:t>
                </a:r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数据平面数据集</a:t>
                </a:r>
                <a:endParaRPr lang="en-US" altLang="zh-CN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zh-CN" altLang="en-US" b="1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快照全数据面验证</a:t>
                </a:r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：</a:t>
                </a:r>
                <a:r>
                  <a:rPr lang="en-US" altLang="zh-CN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0.99</a:t>
                </a:r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秒</a:t>
                </a:r>
                <a:r>
                  <a:rPr lang="en-US" altLang="zh-CN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(</a:t>
                </a:r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含传播延迟</a:t>
                </a:r>
                <a:r>
                  <a:rPr lang="en-US" altLang="zh-CN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)</a:t>
                </a:r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完成全</a:t>
                </a:r>
                <a:r>
                  <a:rPr lang="en-US" altLang="zh-CN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s-t</a:t>
                </a:r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点对的无环，无黑洞，</a:t>
                </a:r>
                <a14:m>
                  <m:oMath xmlns:m="http://schemas.openxmlformats.org/officeDocument/2006/math">
                    <m:r>
                      <a:rPr lang="zh-CN" altLang="en-US" i="1" smtClean="0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≤</m:t>
                    </m:r>
                  </m:oMath>
                </a14:m>
                <a:r>
                  <a:rPr lang="en-US" altLang="zh-CN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x+2</a:t>
                </a:r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跳可达性验证</a:t>
                </a:r>
                <a:endParaRPr lang="en-US" altLang="zh-CN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zh-CN" altLang="en-US" b="1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增量验证</a:t>
                </a:r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：</a:t>
                </a:r>
                <a:r>
                  <a:rPr lang="en-US" altLang="zh-CN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10,000</a:t>
                </a:r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条数据平面更新，每次更新验证一次，</a:t>
                </a:r>
                <a:r>
                  <a:rPr lang="en-US" altLang="zh-CN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80%</a:t>
                </a:r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在</a:t>
                </a:r>
                <a:r>
                  <a:rPr lang="en-US" altLang="zh-CN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5.42ms</a:t>
                </a:r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内完成验证</a:t>
                </a:r>
                <a:endParaRPr lang="en-US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76D617F-F13F-274B-821B-DAC71965753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1754" r="-4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A6ADEC-EA7E-E349-972A-D78FBC6B66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3CBEB-A62C-7547-B7F6-B847810FF90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045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EDF9FF-F89D-274F-AFEF-69B9AB8304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实验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大规模仿真</a:t>
            </a: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F2ED94-BA1A-1045-B01D-351985F326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1317" y="1825625"/>
            <a:ext cx="5526974" cy="4351338"/>
          </a:xfrm>
        </p:spPr>
        <p:txBody>
          <a:bodyPr/>
          <a:lstStyle/>
          <a:p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13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个数据集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覆盖校园网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园区数据中心网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广域网</a:t>
            </a:r>
            <a:endParaRPr lang="en-US" altLang="ja-JP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对比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4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个经典集中式数据平面验证工具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ja-JP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V</a:t>
            </a:r>
            <a:r>
              <a:rPr lang="en-US" altLang="zh-CN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eriflow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[NSDI'13],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Deltanet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[NSDI'17],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AP[ICNP'13],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APKeep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[NSDI'20]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C89703-67CC-6D49-99A4-2E31568DB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3CBEB-A62C-7547-B7F6-B847810FF90F}" type="slidenum">
              <a:rPr lang="en-US" smtClean="0"/>
              <a:t>22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372567-3894-7549-BD03-64A640DC20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8908" y="1825625"/>
            <a:ext cx="6012114" cy="4000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0076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F62B2F-D436-AF41-AF36-424093DB8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大规模仿真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：快照全数据面验证</a:t>
            </a: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F8AFD1-C662-7C45-B98F-7915DCFFC3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3CBEB-A62C-7547-B7F6-B847810FF90F}" type="slidenum">
              <a:rPr lang="en-US" smtClean="0"/>
              <a:t>23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844617-D0E1-754C-B840-9F2CEE42D2B5}"/>
              </a:ext>
            </a:extLst>
          </p:cNvPr>
          <p:cNvSpPr txBox="1"/>
          <p:nvPr/>
        </p:nvSpPr>
        <p:spPr>
          <a:xfrm>
            <a:off x="3879695" y="5261517"/>
            <a:ext cx="434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Snapshot</a:t>
            </a:r>
            <a:r>
              <a:rPr lang="zh-CN" altLang="en-US" dirty="0"/>
              <a:t> </a:t>
            </a:r>
            <a:r>
              <a:rPr lang="en-US" altLang="zh-CN" dirty="0"/>
              <a:t>verification</a:t>
            </a:r>
            <a:r>
              <a:rPr lang="zh-CN" altLang="en-US" dirty="0"/>
              <a:t> </a:t>
            </a:r>
            <a:r>
              <a:rPr lang="en-US" altLang="zh-CN" dirty="0"/>
              <a:t>time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(</a:t>
            </a:r>
            <a:r>
              <a:rPr lang="en-US" altLang="zh-CN" dirty="0"/>
              <a:t>seconds)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1688F56-4D63-3B4B-9F45-87D31DA7A4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434" y="1690688"/>
            <a:ext cx="10847923" cy="344549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2D587A1-F6D0-7447-850D-F7E58B08CCA5}"/>
              </a:ext>
            </a:extLst>
          </p:cNvPr>
          <p:cNvSpPr txBox="1"/>
          <p:nvPr/>
        </p:nvSpPr>
        <p:spPr>
          <a:xfrm>
            <a:off x="1080087" y="5756184"/>
            <a:ext cx="99426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与最好的集中式验证工具相比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ja-JP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分布式网络设备自验证可加速达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1250</a:t>
            </a:r>
            <a:r>
              <a:rPr lang="ja-JP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倍</a:t>
            </a:r>
            <a:endParaRPr 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4814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F62B2F-D436-AF41-AF36-424093DB8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大规模仿真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10,000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次增量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验证</a:t>
            </a: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F8AFD1-C662-7C45-B98F-7915DCFFC3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3CBEB-A62C-7547-B7F6-B847810FF90F}" type="slidenum">
              <a:rPr lang="en-US" smtClean="0"/>
              <a:t>24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D587A1-F6D0-7447-850D-F7E58B08CCA5}"/>
              </a:ext>
            </a:extLst>
          </p:cNvPr>
          <p:cNvSpPr txBox="1"/>
          <p:nvPr/>
        </p:nvSpPr>
        <p:spPr>
          <a:xfrm>
            <a:off x="1080087" y="5756184"/>
            <a:ext cx="99426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与最好的集中式验证工具相比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ja-JP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分布式网络设备自验证可加速达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202</a:t>
            </a:r>
            <a:r>
              <a:rPr lang="ja-JP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倍</a:t>
            </a:r>
            <a:endParaRPr 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0ECB17-44ED-2049-AAD8-C446004340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833" y="1539100"/>
            <a:ext cx="10620334" cy="3768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106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0E01EF-7477-314C-BCF9-96D0C3D94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实验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4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网络设备开销</a:t>
            </a:r>
            <a:r>
              <a:rPr lang="en-US" altLang="ja-JP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Mi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crobenchmark</a:t>
            </a: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B210F0D-A1FF-AC44-904F-CBD564E6FD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19398" y="2327298"/>
            <a:ext cx="3742817" cy="205719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3CD35C-ABB6-E548-80EC-33B9E6499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3CBEB-A62C-7547-B7F6-B847810FF90F}" type="slidenum">
              <a:rPr lang="en-US" smtClean="0"/>
              <a:t>25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2BD3111-4BD1-CC48-9C8F-793F43610A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2054" y="2330870"/>
            <a:ext cx="3752850" cy="20536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A250D20-E0D5-4B47-A894-993F5E0E58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5871" y="4384488"/>
            <a:ext cx="4312688" cy="242588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01ECC21F-1A9D-2A46-80B4-487E49BF6E3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469367"/>
                <a:ext cx="10515600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ja-JP" altLang="en-US" b="1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初始化开销</a:t>
                </a:r>
                <a:r>
                  <a:rPr lang="en-US" altLang="zh-CN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(</a:t>
                </a:r>
                <a:r>
                  <a:rPr lang="ja-JP" altLang="en-US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设备处理本地全部</a:t>
                </a:r>
                <a:r>
                  <a:rPr lang="en-US" altLang="ja-JP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FIB</a:t>
                </a:r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，</a:t>
                </a:r>
                <a:r>
                  <a:rPr lang="ja-JP" altLang="en-US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计算等价类</a:t>
                </a:r>
                <a:r>
                  <a:rPr lang="en-US" altLang="zh-CN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)</a:t>
                </a:r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：</a:t>
                </a:r>
                <a:endParaRPr lang="en-US" altLang="zh-CN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lvl="1"/>
                <a:r>
                  <a:rPr lang="ja-JP" altLang="en-US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内存</a:t>
                </a:r>
                <a14:m>
                  <m:oMath xmlns:m="http://schemas.openxmlformats.org/officeDocument/2006/math">
                    <m:r>
                      <a:rPr lang="ja-JP" altLang="en-US" i="1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≤</m:t>
                    </m:r>
                  </m:oMath>
                </a14:m>
                <a:r>
                  <a:rPr lang="en-US" altLang="zh-CN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20</a:t>
                </a:r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</a:t>
                </a:r>
                <a:r>
                  <a:rPr lang="en-US" altLang="zh-CN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MB,</a:t>
                </a:r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</a:t>
                </a:r>
                <a:r>
                  <a:rPr lang="en-US" altLang="zh-CN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CPU</a:t>
                </a:r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负载</a:t>
                </a:r>
                <a14:m>
                  <m:oMath xmlns:m="http://schemas.openxmlformats.org/officeDocument/2006/math">
                    <m:r>
                      <a:rPr lang="ja-JP" altLang="en-US" i="1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≤</m:t>
                    </m:r>
                  </m:oMath>
                </a14:m>
                <a:r>
                  <a:rPr lang="en-US" altLang="zh-CN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0.48</a:t>
                </a:r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，</a:t>
                </a:r>
                <a:r>
                  <a:rPr lang="en-US" altLang="zh-CN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1.5s</a:t>
                </a:r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内完成初始化</a:t>
                </a:r>
                <a:endParaRPr lang="en-US" altLang="zh-CN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01ECC21F-1A9D-2A46-80B4-487E49BF6E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469367"/>
                <a:ext cx="10515600" cy="4351338"/>
              </a:xfrm>
              <a:prstGeom prst="rect">
                <a:avLst/>
              </a:prstGeom>
              <a:blipFill>
                <a:blip r:embed="rId5"/>
                <a:stretch>
                  <a:fillRect l="-965" t="-23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86942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01ECC21F-1A9D-2A46-80B4-487E49BF6E3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493117"/>
                <a:ext cx="10515600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ja-JP" altLang="en-US" b="1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验证消息处理开销</a:t>
                </a:r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：</a:t>
                </a:r>
                <a:endParaRPr lang="en-US" altLang="zh-CN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lvl="1"/>
                <a:r>
                  <a:rPr lang="ja-JP" altLang="en-US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内存</a:t>
                </a:r>
                <a14:m>
                  <m:oMath xmlns:m="http://schemas.openxmlformats.org/officeDocument/2006/math">
                    <m:r>
                      <a:rPr lang="ja-JP" altLang="en-US" i="1" smtClean="0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≤</m:t>
                    </m:r>
                  </m:oMath>
                </a14:m>
                <a:r>
                  <a:rPr lang="en-US" altLang="zh-CN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32MB,</a:t>
                </a:r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</a:t>
                </a:r>
                <a:r>
                  <a:rPr lang="en-US" altLang="zh-CN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CPU</a:t>
                </a:r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负载</a:t>
                </a:r>
                <a14:m>
                  <m:oMath xmlns:m="http://schemas.openxmlformats.org/officeDocument/2006/math">
                    <m:r>
                      <a:rPr lang="ja-JP" altLang="en-US" i="1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≤</m:t>
                    </m:r>
                  </m:oMath>
                </a14:m>
                <a:r>
                  <a:rPr lang="en-US" altLang="zh-CN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0.2</a:t>
                </a:r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，</a:t>
                </a:r>
                <a:r>
                  <a:rPr lang="en-US" altLang="zh-CN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90%</a:t>
                </a:r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的验证消息</a:t>
                </a:r>
                <a:r>
                  <a:rPr lang="en-US" altLang="zh-CN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4ms</a:t>
                </a:r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内完成处理</a:t>
                </a:r>
                <a:endParaRPr lang="en-US" altLang="zh-CN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01ECC21F-1A9D-2A46-80B4-487E49BF6E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493117"/>
                <a:ext cx="10515600" cy="4351338"/>
              </a:xfrm>
              <a:prstGeom prst="rect">
                <a:avLst/>
              </a:prstGeom>
              <a:blipFill>
                <a:blip r:embed="rId2"/>
                <a:stretch>
                  <a:fillRect l="-965" t="-23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A50E01EF-7477-314C-BCF9-96D0C3D94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实验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4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网络设备开销</a:t>
            </a:r>
            <a:r>
              <a:rPr lang="en-US" altLang="ja-JP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Mi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crobenchmark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3CD35C-ABB6-E548-80EC-33B9E6499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3CBEB-A62C-7547-B7F6-B847810FF90F}" type="slidenum">
              <a:rPr lang="en-US" smtClean="0"/>
              <a:t>26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B75686B-32DD-B24C-8333-DCE5340438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1678" y="2351586"/>
            <a:ext cx="3575521" cy="193926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BCC2AD9-BD9C-B642-BE43-6426FB8910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0650" y="4629149"/>
            <a:ext cx="3477141" cy="185007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FC3D994-442E-4146-8597-BA1FD60719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48400" y="2351586"/>
            <a:ext cx="3535300" cy="193926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309C3A8-36B5-8D43-A4FA-AB00A347CA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05188" y="4629149"/>
            <a:ext cx="3488500" cy="1909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092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F935D-C308-1F4D-A795-832CCF4AE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小结</a:t>
            </a: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6E0930-F698-E447-8453-A2891178E4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55668"/>
            <a:ext cx="10759634" cy="5389142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ja-JP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对比集中式数据平面验证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ja-JP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分布式网络设备自验证框架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lnSpc>
                <a:spcPct val="100000"/>
              </a:lnSpc>
            </a:pP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分布式设计；拓展性好；</a:t>
            </a:r>
            <a:r>
              <a:rPr lang="ja-JP" altLang="en-US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无单点失效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；网内验证、快速响应；</a:t>
            </a: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lnSpc>
                <a:spcPct val="100000"/>
              </a:lnSpc>
            </a:pP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网络设备自带验证功能，设备增值</a:t>
            </a: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00000"/>
              </a:lnSpc>
            </a:pP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Coral</a:t>
            </a:r>
            <a:r>
              <a:rPr lang="ja-JP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基本元素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lnSpc>
                <a:spcPct val="100000"/>
              </a:lnSpc>
            </a:pPr>
            <a:r>
              <a:rPr lang="ja-JP" altLang="en-US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声明式验证规范语言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；</a:t>
            </a:r>
            <a:r>
              <a:rPr lang="ja-JP" altLang="en-US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验证规划器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；</a:t>
            </a:r>
            <a:r>
              <a:rPr lang="ja-JP" altLang="en-US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设备自验证器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lang="ja-JP" altLang="en-US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分布式验证协议</a:t>
            </a:r>
            <a:endParaRPr lang="en-US" altLang="ja-JP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00000"/>
              </a:lnSpc>
            </a:pPr>
            <a:r>
              <a:rPr lang="ja-JP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小型实验床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lang="ja-JP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大规模仿真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lang="ja-JP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设备开销测试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ja-JP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低开销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lang="ja-JP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快速数据平面网内自检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00000"/>
              </a:lnSpc>
            </a:pPr>
            <a:r>
              <a:rPr lang="ja-JP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论文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ACM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HotNets'22</a:t>
            </a:r>
            <a:endParaRPr lang="en-US" altLang="ja-JP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00000"/>
              </a:lnSpc>
            </a:pPr>
            <a:r>
              <a:rPr lang="ja-JP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设计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lang="ja-JP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原型开源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  <a:hlinkClick r:id="rId2"/>
              </a:rPr>
              <a:t>https://arxiv.org/abs/2205.07808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                             </a:t>
            </a:r>
            <a:r>
              <a:rPr lang="en-US" sz="2000" dirty="0">
                <a:latin typeface="Microsoft YaHei" panose="020B0503020204020204" pitchFamily="34" charset="-122"/>
                <a:ea typeface="Microsoft YaHei" panose="020B0503020204020204" pitchFamily="34" charset="-122"/>
                <a:hlinkClick r:id="rId3"/>
              </a:rPr>
              <a:t>https://github.com/sonic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  <a:hlinkClick r:id="rId3"/>
              </a:rPr>
              <a:t>-</a:t>
            </a:r>
            <a:r>
              <a:rPr lang="en-US" sz="2000" dirty="0">
                <a:latin typeface="Microsoft YaHei" panose="020B0503020204020204" pitchFamily="34" charset="-122"/>
                <a:ea typeface="Microsoft YaHei" panose="020B0503020204020204" pitchFamily="34" charset="-122"/>
                <a:hlinkClick r:id="rId3"/>
              </a:rPr>
              <a:t>net/SONiC/pull/948</a:t>
            </a:r>
            <a:endParaRPr lang="en-US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00000"/>
              </a:lnSpc>
            </a:pPr>
            <a:r>
              <a:rPr lang="ja-JP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互动式</a:t>
            </a:r>
            <a:r>
              <a:rPr lang="en-US" altLang="ja-JP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demo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  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  <a:hlinkClick r:id="rId4"/>
              </a:rPr>
              <a:t>https://distributeddpchecking.com:8443/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IEEE/ACM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SC'22</a:t>
            </a: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00000"/>
              </a:lnSpc>
            </a:pPr>
            <a:endParaRPr lang="en-US" altLang="zh-CN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4012DC-CD91-954A-8073-DB339B8CF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3CBEB-A62C-7547-B7F6-B847810FF90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5017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05B44168-2BC5-9B49-9F2C-EC6AC10BC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网络配置全周期自动管理</a:t>
            </a: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045804-D6F8-2143-A1DB-3FBC00248D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3CBEB-A62C-7547-B7F6-B847810FF90F}" type="slidenum">
              <a:rPr lang="en-US" smtClean="0"/>
              <a:t>28</a:t>
            </a:fld>
            <a:endParaRPr lang="en-US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845143E8-8C87-384D-A913-A9C204EF77FF}"/>
              </a:ext>
            </a:extLst>
          </p:cNvPr>
          <p:cNvSpPr/>
          <p:nvPr/>
        </p:nvSpPr>
        <p:spPr>
          <a:xfrm>
            <a:off x="3262924" y="2049459"/>
            <a:ext cx="2225019" cy="1752221"/>
          </a:xfrm>
          <a:custGeom>
            <a:avLst/>
            <a:gdLst>
              <a:gd name="connsiteX0" fmla="*/ 0 w 3691932"/>
              <a:gd name="connsiteY0" fmla="*/ 1177582 h 2355164"/>
              <a:gd name="connsiteX1" fmla="*/ 1845966 w 3691932"/>
              <a:gd name="connsiteY1" fmla="*/ 0 h 2355164"/>
              <a:gd name="connsiteX2" fmla="*/ 3691932 w 3691932"/>
              <a:gd name="connsiteY2" fmla="*/ 1177582 h 2355164"/>
              <a:gd name="connsiteX3" fmla="*/ 1845966 w 3691932"/>
              <a:gd name="connsiteY3" fmla="*/ 2355164 h 2355164"/>
              <a:gd name="connsiteX4" fmla="*/ 0 w 3691932"/>
              <a:gd name="connsiteY4" fmla="*/ 1177582 h 2355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91932" h="2355164">
                <a:moveTo>
                  <a:pt x="0" y="1177582"/>
                </a:moveTo>
                <a:cubicBezTo>
                  <a:pt x="0" y="527221"/>
                  <a:pt x="826467" y="0"/>
                  <a:pt x="1845966" y="0"/>
                </a:cubicBezTo>
                <a:cubicBezTo>
                  <a:pt x="2865465" y="0"/>
                  <a:pt x="3691932" y="527221"/>
                  <a:pt x="3691932" y="1177582"/>
                </a:cubicBezTo>
                <a:cubicBezTo>
                  <a:pt x="3691932" y="1827943"/>
                  <a:pt x="2865465" y="2355164"/>
                  <a:pt x="1845966" y="2355164"/>
                </a:cubicBezTo>
                <a:cubicBezTo>
                  <a:pt x="826467" y="2355164"/>
                  <a:pt x="0" y="1827943"/>
                  <a:pt x="0" y="1177582"/>
                </a:cubicBezTo>
                <a:close/>
              </a:path>
            </a:pathLst>
          </a:custGeo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  <a:sp3d contourW="19050" prstMaterial="metal">
            <a:bevelT w="88900" h="203200"/>
            <a:bevelB w="165100" h="2540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2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403326" rIns="0" bIns="403326" numCol="1" spcCol="1270" anchor="ctr" anchorCtr="0">
            <a:noAutofit/>
          </a:bodyPr>
          <a:lstStyle/>
          <a:p>
            <a:pPr marL="0" lvl="0" indent="0" algn="ctr" defTabSz="2044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4000" b="1" kern="1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网络验证</a:t>
            </a:r>
            <a:endParaRPr lang="en-US" sz="4000" b="1" kern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453D0543-EB66-4049-A391-8C353D571F4B}"/>
              </a:ext>
            </a:extLst>
          </p:cNvPr>
          <p:cNvSpPr/>
          <p:nvPr/>
        </p:nvSpPr>
        <p:spPr>
          <a:xfrm rot="1735708">
            <a:off x="5412656" y="3497158"/>
            <a:ext cx="675103" cy="591374"/>
          </a:xfrm>
          <a:custGeom>
            <a:avLst/>
            <a:gdLst>
              <a:gd name="connsiteX0" fmla="*/ 0 w 1064539"/>
              <a:gd name="connsiteY0" fmla="*/ 158973 h 794867"/>
              <a:gd name="connsiteX1" fmla="*/ 667106 w 1064539"/>
              <a:gd name="connsiteY1" fmla="*/ 158973 h 794867"/>
              <a:gd name="connsiteX2" fmla="*/ 667106 w 1064539"/>
              <a:gd name="connsiteY2" fmla="*/ 0 h 794867"/>
              <a:gd name="connsiteX3" fmla="*/ 1064539 w 1064539"/>
              <a:gd name="connsiteY3" fmla="*/ 397434 h 794867"/>
              <a:gd name="connsiteX4" fmla="*/ 667106 w 1064539"/>
              <a:gd name="connsiteY4" fmla="*/ 794867 h 794867"/>
              <a:gd name="connsiteX5" fmla="*/ 667106 w 1064539"/>
              <a:gd name="connsiteY5" fmla="*/ 635894 h 794867"/>
              <a:gd name="connsiteX6" fmla="*/ 0 w 1064539"/>
              <a:gd name="connsiteY6" fmla="*/ 635894 h 794867"/>
              <a:gd name="connsiteX7" fmla="*/ 0 w 1064539"/>
              <a:gd name="connsiteY7" fmla="*/ 158973 h 794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64539" h="794867">
                <a:moveTo>
                  <a:pt x="0" y="158973"/>
                </a:moveTo>
                <a:lnTo>
                  <a:pt x="667106" y="158973"/>
                </a:lnTo>
                <a:lnTo>
                  <a:pt x="667106" y="0"/>
                </a:lnTo>
                <a:lnTo>
                  <a:pt x="1064539" y="397434"/>
                </a:lnTo>
                <a:lnTo>
                  <a:pt x="667106" y="794867"/>
                </a:lnTo>
                <a:lnTo>
                  <a:pt x="667106" y="635894"/>
                </a:lnTo>
                <a:lnTo>
                  <a:pt x="0" y="635894"/>
                </a:lnTo>
                <a:lnTo>
                  <a:pt x="0" y="158973"/>
                </a:lnTo>
                <a:close/>
              </a:path>
            </a:pathLst>
          </a:custGeo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  <a:sp3d z="-182000" contourW="19050" prstMaterial="metal">
            <a:bevelT w="88900" h="203200"/>
            <a:bevelB w="165100" h="2540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8972" rIns="238459" bIns="158973" numCol="1" spcCol="1270" anchor="ctr" anchorCtr="0">
            <a:noAutofit/>
          </a:bodyPr>
          <a:lstStyle/>
          <a:p>
            <a:pPr marL="0" lvl="0" indent="0" algn="ctr" defTabSz="1511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3400" kern="1200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3497F3F1-C360-5A4C-BEAC-C25964B4BC49}"/>
              </a:ext>
            </a:extLst>
          </p:cNvPr>
          <p:cNvSpPr/>
          <p:nvPr/>
        </p:nvSpPr>
        <p:spPr>
          <a:xfrm>
            <a:off x="5025269" y="4089839"/>
            <a:ext cx="2362266" cy="1752221"/>
          </a:xfrm>
          <a:custGeom>
            <a:avLst/>
            <a:gdLst>
              <a:gd name="connsiteX0" fmla="*/ 0 w 3724951"/>
              <a:gd name="connsiteY0" fmla="*/ 1177582 h 2355164"/>
              <a:gd name="connsiteX1" fmla="*/ 1862476 w 3724951"/>
              <a:gd name="connsiteY1" fmla="*/ 0 h 2355164"/>
              <a:gd name="connsiteX2" fmla="*/ 3724952 w 3724951"/>
              <a:gd name="connsiteY2" fmla="*/ 1177582 h 2355164"/>
              <a:gd name="connsiteX3" fmla="*/ 1862476 w 3724951"/>
              <a:gd name="connsiteY3" fmla="*/ 2355164 h 2355164"/>
              <a:gd name="connsiteX4" fmla="*/ 0 w 3724951"/>
              <a:gd name="connsiteY4" fmla="*/ 1177582 h 2355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24951" h="2355164">
                <a:moveTo>
                  <a:pt x="0" y="1177582"/>
                </a:moveTo>
                <a:cubicBezTo>
                  <a:pt x="0" y="527221"/>
                  <a:pt x="833859" y="0"/>
                  <a:pt x="1862476" y="0"/>
                </a:cubicBezTo>
                <a:cubicBezTo>
                  <a:pt x="2891093" y="0"/>
                  <a:pt x="3724952" y="527221"/>
                  <a:pt x="3724952" y="1177582"/>
                </a:cubicBezTo>
                <a:cubicBezTo>
                  <a:pt x="3724952" y="1827943"/>
                  <a:pt x="2891093" y="2355164"/>
                  <a:pt x="1862476" y="2355164"/>
                </a:cubicBezTo>
                <a:cubicBezTo>
                  <a:pt x="833859" y="2355164"/>
                  <a:pt x="0" y="1827943"/>
                  <a:pt x="0" y="1177582"/>
                </a:cubicBezTo>
                <a:close/>
              </a:path>
            </a:pathLst>
          </a:custGeo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  <a:sp3d contourW="19050" prstMaterial="metal">
            <a:bevelT w="88900" h="203200"/>
            <a:bevelB w="165100" h="2540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4900445"/>
              <a:satOff val="-20388"/>
              <a:lumOff val="4804"/>
              <a:alphaOff val="0"/>
            </a:schemeClr>
          </a:fillRef>
          <a:effectRef idx="2">
            <a:schemeClr val="accent4">
              <a:hueOff val="4900445"/>
              <a:satOff val="-20388"/>
              <a:lumOff val="4804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403200" rIns="0" bIns="403326" numCol="1" spcCol="1270" anchor="ctr" anchorCtr="0">
            <a:noAutofit/>
          </a:bodyPr>
          <a:lstStyle/>
          <a:p>
            <a:pPr marL="0" lvl="0" indent="0" algn="ctr" defTabSz="2044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4000" b="1" kern="1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故障诊断</a:t>
            </a:r>
            <a:endParaRPr lang="en-US" sz="4000" b="1" kern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B55D6F8A-06B6-6741-A4AC-AD72067EB4B5}"/>
              </a:ext>
            </a:extLst>
          </p:cNvPr>
          <p:cNvSpPr/>
          <p:nvPr/>
        </p:nvSpPr>
        <p:spPr>
          <a:xfrm rot="21599166">
            <a:off x="3983848" y="4670262"/>
            <a:ext cx="831635" cy="591375"/>
          </a:xfrm>
          <a:custGeom>
            <a:avLst/>
            <a:gdLst>
              <a:gd name="connsiteX0" fmla="*/ 0 w 1044594"/>
              <a:gd name="connsiteY0" fmla="*/ 158973 h 794867"/>
              <a:gd name="connsiteX1" fmla="*/ 647161 w 1044594"/>
              <a:gd name="connsiteY1" fmla="*/ 158973 h 794867"/>
              <a:gd name="connsiteX2" fmla="*/ 647161 w 1044594"/>
              <a:gd name="connsiteY2" fmla="*/ 0 h 794867"/>
              <a:gd name="connsiteX3" fmla="*/ 1044594 w 1044594"/>
              <a:gd name="connsiteY3" fmla="*/ 397434 h 794867"/>
              <a:gd name="connsiteX4" fmla="*/ 647161 w 1044594"/>
              <a:gd name="connsiteY4" fmla="*/ 794867 h 794867"/>
              <a:gd name="connsiteX5" fmla="*/ 647161 w 1044594"/>
              <a:gd name="connsiteY5" fmla="*/ 635894 h 794867"/>
              <a:gd name="connsiteX6" fmla="*/ 0 w 1044594"/>
              <a:gd name="connsiteY6" fmla="*/ 635894 h 794867"/>
              <a:gd name="connsiteX7" fmla="*/ 0 w 1044594"/>
              <a:gd name="connsiteY7" fmla="*/ 158973 h 794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44594" h="794867">
                <a:moveTo>
                  <a:pt x="1044594" y="635894"/>
                </a:moveTo>
                <a:lnTo>
                  <a:pt x="397433" y="635894"/>
                </a:lnTo>
                <a:lnTo>
                  <a:pt x="397433" y="794867"/>
                </a:lnTo>
                <a:lnTo>
                  <a:pt x="0" y="397433"/>
                </a:lnTo>
                <a:lnTo>
                  <a:pt x="397433" y="0"/>
                </a:lnTo>
                <a:lnTo>
                  <a:pt x="397433" y="158973"/>
                </a:lnTo>
                <a:lnTo>
                  <a:pt x="1044594" y="158973"/>
                </a:lnTo>
                <a:lnTo>
                  <a:pt x="1044594" y="635894"/>
                </a:lnTo>
                <a:close/>
              </a:path>
            </a:pathLst>
          </a:custGeo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  <a:sp3d z="-182000" contourW="19050" prstMaterial="metal">
            <a:bevelT w="88900" h="203200"/>
            <a:bevelB w="165100" h="2540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4900445"/>
              <a:satOff val="-20388"/>
              <a:lumOff val="4804"/>
              <a:alphaOff val="0"/>
            </a:schemeClr>
          </a:fillRef>
          <a:effectRef idx="0">
            <a:schemeClr val="accent4">
              <a:hueOff val="4900445"/>
              <a:satOff val="-20388"/>
              <a:lumOff val="4804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38460" tIns="158973" rIns="0" bIns="158973" numCol="1" spcCol="1270" anchor="ctr" anchorCtr="0">
            <a:noAutofit/>
          </a:bodyPr>
          <a:lstStyle/>
          <a:p>
            <a:pPr marL="0" lvl="0" indent="0" algn="ctr" defTabSz="1511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3400" kern="1200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C55A96B7-31BA-3A4F-AE82-35D3175859DE}"/>
              </a:ext>
            </a:extLst>
          </p:cNvPr>
          <p:cNvSpPr/>
          <p:nvPr/>
        </p:nvSpPr>
        <p:spPr>
          <a:xfrm>
            <a:off x="1535936" y="4090849"/>
            <a:ext cx="2239419" cy="1752221"/>
          </a:xfrm>
          <a:custGeom>
            <a:avLst/>
            <a:gdLst>
              <a:gd name="connsiteX0" fmla="*/ 0 w 3531239"/>
              <a:gd name="connsiteY0" fmla="*/ 1177582 h 2355164"/>
              <a:gd name="connsiteX1" fmla="*/ 1765620 w 3531239"/>
              <a:gd name="connsiteY1" fmla="*/ 0 h 2355164"/>
              <a:gd name="connsiteX2" fmla="*/ 3531240 w 3531239"/>
              <a:gd name="connsiteY2" fmla="*/ 1177582 h 2355164"/>
              <a:gd name="connsiteX3" fmla="*/ 1765620 w 3531239"/>
              <a:gd name="connsiteY3" fmla="*/ 2355164 h 2355164"/>
              <a:gd name="connsiteX4" fmla="*/ 0 w 3531239"/>
              <a:gd name="connsiteY4" fmla="*/ 1177582 h 2355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31239" h="2355164">
                <a:moveTo>
                  <a:pt x="0" y="1177582"/>
                </a:moveTo>
                <a:cubicBezTo>
                  <a:pt x="0" y="527221"/>
                  <a:pt x="790495" y="0"/>
                  <a:pt x="1765620" y="0"/>
                </a:cubicBezTo>
                <a:cubicBezTo>
                  <a:pt x="2740745" y="0"/>
                  <a:pt x="3531240" y="527221"/>
                  <a:pt x="3531240" y="1177582"/>
                </a:cubicBezTo>
                <a:cubicBezTo>
                  <a:pt x="3531240" y="1827943"/>
                  <a:pt x="2740745" y="2355164"/>
                  <a:pt x="1765620" y="2355164"/>
                </a:cubicBezTo>
                <a:cubicBezTo>
                  <a:pt x="790495" y="2355164"/>
                  <a:pt x="0" y="1827943"/>
                  <a:pt x="0" y="1177582"/>
                </a:cubicBezTo>
                <a:close/>
              </a:path>
            </a:pathLst>
          </a:custGeo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  <a:sp3d contourW="19050" prstMaterial="metal">
            <a:bevelT w="88900" h="203200"/>
            <a:bevelB w="165100" h="2540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9800891"/>
              <a:satOff val="-40777"/>
              <a:lumOff val="9608"/>
              <a:alphaOff val="0"/>
            </a:schemeClr>
          </a:fillRef>
          <a:effectRef idx="2">
            <a:schemeClr val="accent4">
              <a:hueOff val="9800891"/>
              <a:satOff val="-40777"/>
              <a:lumOff val="9608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403326" rIns="0" bIns="403326" numCol="1" spcCol="1270" anchor="ctr" anchorCtr="0">
            <a:noAutofit/>
          </a:bodyPr>
          <a:lstStyle/>
          <a:p>
            <a:pPr marL="0" lvl="0" indent="0" algn="ctr" defTabSz="2044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4000" b="1" kern="1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配置修复</a:t>
            </a:r>
            <a:endParaRPr lang="en-US" sz="4000" b="1" kern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6779856D-7022-7B4B-AA5E-D686F303C476}"/>
              </a:ext>
            </a:extLst>
          </p:cNvPr>
          <p:cNvSpPr/>
          <p:nvPr/>
        </p:nvSpPr>
        <p:spPr>
          <a:xfrm rot="19877896">
            <a:off x="2689414" y="3432948"/>
            <a:ext cx="700333" cy="591374"/>
          </a:xfrm>
          <a:custGeom>
            <a:avLst/>
            <a:gdLst>
              <a:gd name="connsiteX0" fmla="*/ 0 w 1104324"/>
              <a:gd name="connsiteY0" fmla="*/ 158973 h 794867"/>
              <a:gd name="connsiteX1" fmla="*/ 706891 w 1104324"/>
              <a:gd name="connsiteY1" fmla="*/ 158973 h 794867"/>
              <a:gd name="connsiteX2" fmla="*/ 706891 w 1104324"/>
              <a:gd name="connsiteY2" fmla="*/ 0 h 794867"/>
              <a:gd name="connsiteX3" fmla="*/ 1104324 w 1104324"/>
              <a:gd name="connsiteY3" fmla="*/ 397434 h 794867"/>
              <a:gd name="connsiteX4" fmla="*/ 706891 w 1104324"/>
              <a:gd name="connsiteY4" fmla="*/ 794867 h 794867"/>
              <a:gd name="connsiteX5" fmla="*/ 706891 w 1104324"/>
              <a:gd name="connsiteY5" fmla="*/ 635894 h 794867"/>
              <a:gd name="connsiteX6" fmla="*/ 0 w 1104324"/>
              <a:gd name="connsiteY6" fmla="*/ 635894 h 794867"/>
              <a:gd name="connsiteX7" fmla="*/ 0 w 1104324"/>
              <a:gd name="connsiteY7" fmla="*/ 158973 h 794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04324" h="794867">
                <a:moveTo>
                  <a:pt x="0" y="158973"/>
                </a:moveTo>
                <a:lnTo>
                  <a:pt x="706891" y="158973"/>
                </a:lnTo>
                <a:lnTo>
                  <a:pt x="706891" y="0"/>
                </a:lnTo>
                <a:lnTo>
                  <a:pt x="1104324" y="397434"/>
                </a:lnTo>
                <a:lnTo>
                  <a:pt x="706891" y="794867"/>
                </a:lnTo>
                <a:lnTo>
                  <a:pt x="706891" y="635894"/>
                </a:lnTo>
                <a:lnTo>
                  <a:pt x="0" y="635894"/>
                </a:lnTo>
                <a:lnTo>
                  <a:pt x="0" y="158973"/>
                </a:lnTo>
                <a:close/>
              </a:path>
            </a:pathLst>
          </a:custGeo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  <a:sp3d z="-182000" contourW="19050" prstMaterial="metal">
            <a:bevelT w="88900" h="203200"/>
            <a:bevelB w="165100" h="2540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9800891"/>
              <a:satOff val="-40777"/>
              <a:lumOff val="9608"/>
              <a:alphaOff val="0"/>
            </a:schemeClr>
          </a:fillRef>
          <a:effectRef idx="0">
            <a:schemeClr val="accent4">
              <a:hueOff val="9800891"/>
              <a:satOff val="-40777"/>
              <a:lumOff val="9608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-1" tIns="158973" rIns="238460" bIns="158972" numCol="1" spcCol="1270" anchor="ctr" anchorCtr="0">
            <a:noAutofit/>
          </a:bodyPr>
          <a:lstStyle/>
          <a:p>
            <a:pPr marL="0" lvl="0" indent="0" algn="ctr" defTabSz="1511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3400" kern="12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0E14918-EA77-144A-826E-9A53157218DD}"/>
              </a:ext>
            </a:extLst>
          </p:cNvPr>
          <p:cNvSpPr txBox="1"/>
          <p:nvPr/>
        </p:nvSpPr>
        <p:spPr>
          <a:xfrm>
            <a:off x="8694677" y="130629"/>
            <a:ext cx="2215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22EEAE8-3DD7-464D-A855-66273F0272E6}"/>
              </a:ext>
            </a:extLst>
          </p:cNvPr>
          <p:cNvSpPr txBox="1"/>
          <p:nvPr/>
        </p:nvSpPr>
        <p:spPr>
          <a:xfrm>
            <a:off x="13273" y="2504377"/>
            <a:ext cx="3205808" cy="110799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ja-JP" altLang="en-US" sz="2200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数据面验证</a:t>
            </a:r>
            <a:r>
              <a:rPr lang="zh-CN" altLang="en-US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endParaRPr lang="en-US" altLang="zh-CN" sz="2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lang="en-US" altLang="zh-CN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Coral</a:t>
            </a:r>
            <a:r>
              <a:rPr lang="zh-CN" altLang="en-US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[HotNets'22]</a:t>
            </a:r>
          </a:p>
          <a:p>
            <a:pPr algn="ctr"/>
            <a:r>
              <a:rPr lang="en-US" altLang="zh-CN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Flash</a:t>
            </a:r>
            <a:r>
              <a:rPr lang="zh-CN" altLang="en-US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[SIGCOMM'22]</a:t>
            </a:r>
            <a:endParaRPr lang="en-US" sz="2200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BB609D4-3BC2-674F-BDA6-E64A80F043FD}"/>
              </a:ext>
            </a:extLst>
          </p:cNvPr>
          <p:cNvSpPr txBox="1"/>
          <p:nvPr/>
        </p:nvSpPr>
        <p:spPr>
          <a:xfrm>
            <a:off x="33966" y="1520938"/>
            <a:ext cx="3205808" cy="110799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ja-JP" altLang="en-US" sz="2200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控制面验证</a:t>
            </a:r>
            <a:r>
              <a:rPr lang="zh-CN" altLang="en-US" sz="2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endParaRPr lang="en-US" altLang="zh-CN" sz="22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lang="en-US" altLang="zh-CN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A-Graph</a:t>
            </a:r>
            <a:r>
              <a:rPr lang="zh-CN" altLang="en-US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[INFOCOM'21]</a:t>
            </a:r>
          </a:p>
          <a:p>
            <a:pPr algn="ctr"/>
            <a:r>
              <a:rPr lang="en-US" altLang="zh-CN" sz="2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CCoral</a:t>
            </a:r>
            <a:r>
              <a:rPr lang="zh-CN" altLang="en-US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[WIP]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7048F41-22FC-1846-BA42-2789BB080EAF}"/>
              </a:ext>
            </a:extLst>
          </p:cNvPr>
          <p:cNvSpPr txBox="1"/>
          <p:nvPr/>
        </p:nvSpPr>
        <p:spPr>
          <a:xfrm>
            <a:off x="2855314" y="5791685"/>
            <a:ext cx="3205808" cy="76944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ja-JP" altLang="en-US" sz="2200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配置诊断与修复</a:t>
            </a:r>
            <a:r>
              <a:rPr lang="zh-CN" altLang="en-US" sz="2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endParaRPr lang="en-US" altLang="zh-CN" sz="22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lang="en-US" altLang="zh-CN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Scalpel</a:t>
            </a:r>
            <a:r>
              <a:rPr lang="zh-CN" altLang="en-US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[WIP]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E586EC2-C6BB-9347-ABBC-AAC10149154D}"/>
              </a:ext>
            </a:extLst>
          </p:cNvPr>
          <p:cNvSpPr/>
          <p:nvPr/>
        </p:nvSpPr>
        <p:spPr>
          <a:xfrm>
            <a:off x="3327091" y="5759601"/>
            <a:ext cx="2225019" cy="84011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447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63C66-FBA3-3F49-9335-912FF585A4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网络配置故障诊断与修复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相关研究</a:t>
            </a: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ED324C-563F-A247-BB60-AB5E269AA9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229975" cy="4351338"/>
          </a:xfrm>
        </p:spPr>
        <p:txBody>
          <a:bodyPr lIns="90000">
            <a:noAutofit/>
          </a:bodyPr>
          <a:lstStyle/>
          <a:p>
            <a:r>
              <a:rPr lang="ja-JP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基于数据溯源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(data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provenance)</a:t>
            </a:r>
            <a:r>
              <a:rPr lang="ja-JP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的诊断工具</a:t>
            </a:r>
            <a:endParaRPr lang="en-US" altLang="ja-JP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r>
              <a:rPr lang="ja-JP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示例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en-US" altLang="zh-CN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ExSPAN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[SIGMOD'10],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Y!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[SIGCOMM'14],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DiffProv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[SIGCOMM'16]</a:t>
            </a:r>
            <a:endParaRPr lang="en-US" altLang="ja-JP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r>
              <a:rPr lang="ja-JP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原理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ja-JP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基于</a:t>
            </a:r>
            <a:r>
              <a:rPr lang="en-US" altLang="ja-JP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da</a:t>
            </a:r>
            <a:r>
              <a:rPr lang="en-US" altLang="zh-CN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talog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ja-JP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记录协议运行日志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ja-JP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线下溯源分析</a:t>
            </a:r>
            <a:endParaRPr lang="en-US" altLang="ja-JP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r>
              <a:rPr lang="ja-JP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局限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ja-JP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需重新实现网络协议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ja-JP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且仅依赖数据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ja-JP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缺乏对协议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lang="ja-JP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配置的控制流分析</a:t>
            </a:r>
            <a:endParaRPr lang="en-US" altLang="ja-JP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ja-JP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基于</a:t>
            </a:r>
            <a:r>
              <a:rPr lang="en-US" altLang="ja-JP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SMT</a:t>
            </a:r>
            <a:r>
              <a:rPr lang="ja-JP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验证模型的诊断工具</a:t>
            </a:r>
            <a:endParaRPr lang="en-US" altLang="ja-JP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r>
              <a:rPr lang="ja-JP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示例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CEL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[arXiv'22]</a:t>
            </a:r>
            <a:endParaRPr lang="en-US" altLang="ja-JP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r>
              <a:rPr lang="ja-JP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原理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ja-JP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基于</a:t>
            </a:r>
            <a:r>
              <a:rPr lang="en-US" altLang="ja-JP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mine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sweeper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SMT</a:t>
            </a:r>
            <a:r>
              <a:rPr lang="ja-JP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验证模型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ja-JP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计算最小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修正集合</a:t>
            </a:r>
            <a:r>
              <a:rPr lang="ja-JP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作为故障根因</a:t>
            </a:r>
            <a:endParaRPr lang="en-US" altLang="ja-JP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r>
              <a:rPr lang="ja-JP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局限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ja-JP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缺乏解释性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ja-JP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难以理解</a:t>
            </a:r>
            <a:endParaRPr lang="en-US" altLang="ja-JP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endParaRPr lang="en-US" altLang="ja-JP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ja-JP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4665AC-1710-8240-AB6B-300E521A0B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3CBEB-A62C-7547-B7F6-B847810FF90F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91570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7C814B-C85D-DB4B-BAEB-E182A9EEC9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网络正确性</a:t>
            </a: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91B702-B1F8-8246-A4BC-5C7B08075E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90000">
            <a:noAutofit/>
          </a:bodyPr>
          <a:lstStyle/>
          <a:p>
            <a:pPr>
              <a:lnSpc>
                <a:spcPct val="100000"/>
              </a:lnSpc>
            </a:pPr>
            <a:r>
              <a:rPr lang="ja-JP" altLang="en-US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可达性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当且仅当安全策略允许时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两台设备间可建立连接并传输数据</a:t>
            </a: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lnSpc>
                <a:spcPct val="100000"/>
              </a:lnSpc>
            </a:pP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例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安全策略允许下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两台设备间的数据传输不应出现路由环路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黑洞</a:t>
            </a: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lnSpc>
                <a:spcPct val="100000"/>
              </a:lnSpc>
            </a:pP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例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不同租户间的虚拟内网间不可互联通信</a:t>
            </a: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00000"/>
              </a:lnSpc>
            </a:pPr>
            <a:r>
              <a:rPr lang="ja-JP" altLang="en-US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路径限制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两台设备间的路径需要以特定顺序途径一系列</a:t>
            </a:r>
            <a:r>
              <a:rPr lang="en-US" altLang="ja-JP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Middle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box</a:t>
            </a: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00000"/>
              </a:lnSpc>
            </a:pPr>
            <a:r>
              <a:rPr lang="ja-JP" altLang="en-US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路径一致性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相同的外网流量从不同网关进入网络时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应满足相同的可达性</a:t>
            </a: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00000"/>
              </a:lnSpc>
            </a:pP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...</a:t>
            </a: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00000"/>
              </a:lnSpc>
            </a:pP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56F4B5-B305-5840-975E-739899E744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05CC00E-F1BE-0741-A8DD-2BCAB7C5E2AE}" type="slidenum">
              <a:rPr lang="en-US" altLang="x-none" smtClean="0"/>
              <a:pPr>
                <a:defRPr/>
              </a:pPr>
              <a:t>3</a:t>
            </a:fld>
            <a:endParaRPr lang="en-US" altLang="x-non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2897EDC-C396-EA45-8F21-DB60E44F7288}"/>
              </a:ext>
            </a:extLst>
          </p:cNvPr>
          <p:cNvSpPr/>
          <p:nvPr/>
        </p:nvSpPr>
        <p:spPr>
          <a:xfrm>
            <a:off x="2505694" y="2511480"/>
            <a:ext cx="7707085" cy="2123658"/>
          </a:xfrm>
          <a:prstGeom prst="rect">
            <a:avLst/>
          </a:prstGeom>
          <a:solidFill>
            <a:schemeClr val="accent6"/>
          </a:solidFill>
        </p:spPr>
        <p:txBody>
          <a:bodyPr wrap="square">
            <a:spAutoFit/>
          </a:bodyPr>
          <a:lstStyle/>
          <a:p>
            <a:pPr algn="ctr"/>
            <a:r>
              <a:rPr lang="ja-JP" altLang="en-US" sz="4400" b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网络验证</a:t>
            </a:r>
            <a:r>
              <a:rPr lang="zh-CN" altLang="en-US" sz="4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endParaRPr lang="en-US" altLang="zh-CN" sz="44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lang="ja-JP" altLang="en-US" sz="4400" b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判定网络转发行为是否满足</a:t>
            </a:r>
            <a:endParaRPr lang="en-US" altLang="ja-JP" sz="44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lang="ja-JP" altLang="en-US" sz="4400" b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预设的网络正确性要求</a:t>
            </a:r>
            <a:endParaRPr lang="en-US" sz="4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04443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63C66-FBA3-3F49-9335-912FF585A4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网络配置故障诊断与修复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相关研究</a:t>
            </a: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ED324C-563F-A247-BB60-AB5E269AA9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120252" cy="4351338"/>
          </a:xfrm>
        </p:spPr>
        <p:txBody>
          <a:bodyPr lIns="90000">
            <a:noAutofit/>
          </a:bodyPr>
          <a:lstStyle/>
          <a:p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基于数据溯源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(data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provenance)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的修复工具</a:t>
            </a:r>
            <a:endParaRPr lang="en-US" altLang="ja-JP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r>
              <a:rPr lang="ja-JP" altLang="en-US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示例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en-US" altLang="zh-CN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MetaProvenance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[NSDI'17]</a:t>
            </a:r>
            <a:endParaRPr lang="en-US" altLang="ja-JP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r>
              <a:rPr lang="ja-JP" altLang="en-US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原理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基于</a:t>
            </a:r>
            <a:r>
              <a:rPr lang="en-US" altLang="ja-JP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da</a:t>
            </a:r>
            <a:r>
              <a:rPr lang="en-US" altLang="zh-CN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talog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记录协议运行日志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线下溯源分析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修复</a:t>
            </a:r>
            <a:endParaRPr lang="en-US" altLang="ja-JP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r>
              <a:rPr lang="ja-JP" altLang="en-US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局限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仅支持</a:t>
            </a:r>
            <a:r>
              <a:rPr lang="en-US" altLang="ja-JP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SDN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且需重新实现</a:t>
            </a:r>
            <a:r>
              <a:rPr lang="en-US" altLang="ja-JP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SDN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程序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；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仅依赖数据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缺乏对协议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配置的控制流分析</a:t>
            </a:r>
            <a:endParaRPr lang="en-US" altLang="ja-JP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基于抽象图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(abstract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graph)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的修复工具</a:t>
            </a:r>
            <a:endParaRPr lang="en-US" altLang="ja-JP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r>
              <a:rPr lang="ja-JP" altLang="en-US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示例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CPR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[SOSP'17]</a:t>
            </a:r>
          </a:p>
          <a:p>
            <a:pPr lvl="1"/>
            <a:r>
              <a:rPr lang="ja-JP" altLang="en-US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原理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将网络配置转化为抽象图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并以此为基础构建</a:t>
            </a:r>
            <a:r>
              <a:rPr lang="en-US" altLang="ja-JP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Ma</a:t>
            </a:r>
            <a:r>
              <a:rPr lang="en-US" altLang="zh-CN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xSAT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问题求解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r>
              <a:rPr lang="ja-JP" altLang="en-US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局限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抽象图表达能力有限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不支持</a:t>
            </a:r>
            <a:r>
              <a:rPr lang="en-US" altLang="ja-JP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BGP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policy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routing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等灵活配置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endParaRPr lang="en-US" altLang="ja-JP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ja-JP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4665AC-1710-8240-AB6B-300E521A0B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3CBEB-A62C-7547-B7F6-B847810FF90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1750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392298-9C0B-F54B-9376-B00465A160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858995" cy="1325563"/>
          </a:xfrm>
        </p:spPr>
        <p:txBody>
          <a:bodyPr>
            <a:noAutofit/>
          </a:bodyPr>
          <a:lstStyle/>
          <a:p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网络配置自动化诊断与修复框架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核心思想</a:t>
            </a: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323D04-8C61-8147-8A8F-EBB36D02F3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5952630" cy="4740275"/>
          </a:xfrm>
        </p:spPr>
        <p:txBody>
          <a:bodyPr lIns="90000">
            <a:noAutofit/>
          </a:bodyPr>
          <a:lstStyle/>
          <a:p>
            <a:pPr>
              <a:lnSpc>
                <a:spcPct val="100000"/>
              </a:lnSpc>
            </a:pPr>
            <a:r>
              <a:rPr lang="ja-JP" altLang="en-US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分布式路由计算</a:t>
            </a:r>
            <a:r>
              <a:rPr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-&gt;</a:t>
            </a:r>
            <a:r>
              <a:rPr lang="ja-JP" altLang="en-US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集中式串行程序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通过路由协议信息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（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如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BGP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UPDATE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message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与</a:t>
            </a:r>
            <a:r>
              <a:rPr lang="en-US" altLang="ja-JP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OSPF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link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state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announcement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），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捕获不同设备路由计算的因果关系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将分布式路由计算转换为集中式串行程序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简化诊断与修复</a:t>
            </a:r>
            <a:endParaRPr lang="en-US" altLang="ja-JP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14E0B8-FD1A-D846-8E7D-4CBFE73D8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3CBEB-A62C-7547-B7F6-B847810FF90F}" type="slidenum">
              <a:rPr lang="en-US" smtClean="0"/>
              <a:t>31</a:t>
            </a:fld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CC2B4C13-B86E-1240-99BA-FEED64FCB0A7}"/>
              </a:ext>
            </a:extLst>
          </p:cNvPr>
          <p:cNvGrpSpPr/>
          <p:nvPr/>
        </p:nvGrpSpPr>
        <p:grpSpPr>
          <a:xfrm>
            <a:off x="7939235" y="1932594"/>
            <a:ext cx="702450" cy="1188808"/>
            <a:chOff x="8918370" y="1913223"/>
            <a:chExt cx="366044" cy="628098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DFA24014-04CF-B84C-9C3E-EF3AC5A9D883}"/>
                </a:ext>
              </a:extLst>
            </p:cNvPr>
            <p:cNvGrpSpPr/>
            <p:nvPr/>
          </p:nvGrpSpPr>
          <p:grpSpPr>
            <a:xfrm>
              <a:off x="8918370" y="1913223"/>
              <a:ext cx="280617" cy="628098"/>
              <a:chOff x="7970324" y="2423862"/>
              <a:chExt cx="280617" cy="628098"/>
            </a:xfrm>
            <a:solidFill>
              <a:schemeClr val="accent2"/>
            </a:solidFill>
          </p:grpSpPr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79C48280-BD1E-4241-8E2C-F264CE8ED4E9}"/>
                  </a:ext>
                </a:extLst>
              </p:cNvPr>
              <p:cNvCxnSpPr>
                <a:cxnSpLocks/>
                <a:endCxn id="30" idx="0"/>
              </p:cNvCxnSpPr>
              <p:nvPr/>
            </p:nvCxnSpPr>
            <p:spPr>
              <a:xfrm>
                <a:off x="8157144" y="2423862"/>
                <a:ext cx="0" cy="229339"/>
              </a:xfrm>
              <a:prstGeom prst="straightConnector1">
                <a:avLst/>
              </a:prstGeom>
              <a:grpFill/>
              <a:ln w="25400">
                <a:solidFill>
                  <a:schemeClr val="accent2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42EE416B-B3DA-C44B-9BB0-2E5319122FAE}"/>
                  </a:ext>
                </a:extLst>
              </p:cNvPr>
              <p:cNvSpPr/>
              <p:nvPr/>
            </p:nvSpPr>
            <p:spPr>
              <a:xfrm>
                <a:off x="8063346" y="2653201"/>
                <a:ext cx="187595" cy="190203"/>
              </a:xfrm>
              <a:prstGeom prst="ellipse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F447C7B4-5C16-494E-A80D-FE370349E82B}"/>
                  </a:ext>
                </a:extLst>
              </p:cNvPr>
              <p:cNvCxnSpPr>
                <a:cxnSpLocks/>
                <a:stCxn id="30" idx="3"/>
              </p:cNvCxnSpPr>
              <p:nvPr/>
            </p:nvCxnSpPr>
            <p:spPr>
              <a:xfrm flipH="1">
                <a:off x="7970324" y="2815549"/>
                <a:ext cx="120495" cy="236411"/>
              </a:xfrm>
              <a:prstGeom prst="straightConnector1">
                <a:avLst/>
              </a:prstGeom>
              <a:grpFill/>
              <a:ln w="25400">
                <a:solidFill>
                  <a:schemeClr val="accent2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E33376C3-0DE6-7D40-93AA-D2E77DC1C5B0}"/>
                </a:ext>
              </a:extLst>
            </p:cNvPr>
            <p:cNvCxnSpPr>
              <a:cxnSpLocks/>
              <a:stCxn id="30" idx="5"/>
            </p:cNvCxnSpPr>
            <p:nvPr/>
          </p:nvCxnSpPr>
          <p:spPr>
            <a:xfrm>
              <a:off x="9171514" y="2304910"/>
              <a:ext cx="112900" cy="236411"/>
            </a:xfrm>
            <a:prstGeom prst="straightConnector1">
              <a:avLst/>
            </a:prstGeom>
            <a:solidFill>
              <a:schemeClr val="accent2"/>
            </a:solidFill>
            <a:ln w="25400">
              <a:solidFill>
                <a:schemeClr val="accent2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1BABF337-650B-3D47-B6F0-48D1B35A2334}"/>
              </a:ext>
            </a:extLst>
          </p:cNvPr>
          <p:cNvGrpSpPr/>
          <p:nvPr/>
        </p:nvGrpSpPr>
        <p:grpSpPr>
          <a:xfrm>
            <a:off x="9073257" y="1915949"/>
            <a:ext cx="360000" cy="1245039"/>
            <a:chOff x="8063346" y="2434442"/>
            <a:chExt cx="171604" cy="617518"/>
          </a:xfrm>
          <a:solidFill>
            <a:schemeClr val="accent4"/>
          </a:solidFill>
        </p:grpSpPr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F91C67C7-C075-414F-9B16-C5504EE553E8}"/>
                </a:ext>
              </a:extLst>
            </p:cNvPr>
            <p:cNvCxnSpPr>
              <a:cxnSpLocks/>
              <a:endCxn id="40" idx="0"/>
            </p:cNvCxnSpPr>
            <p:nvPr/>
          </p:nvCxnSpPr>
          <p:spPr>
            <a:xfrm flipH="1">
              <a:off x="8149148" y="2434442"/>
              <a:ext cx="4198" cy="218759"/>
            </a:xfrm>
            <a:prstGeom prst="straightConnector1">
              <a:avLst/>
            </a:prstGeom>
            <a:grpFill/>
            <a:ln w="25400">
              <a:solidFill>
                <a:schemeClr val="accent4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8E6F2F13-ADA3-5A47-AACA-87D614E4A7F8}"/>
                </a:ext>
              </a:extLst>
            </p:cNvPr>
            <p:cNvSpPr/>
            <p:nvPr/>
          </p:nvSpPr>
          <p:spPr>
            <a:xfrm>
              <a:off x="8063346" y="2653201"/>
              <a:ext cx="171604" cy="178554"/>
            </a:xfrm>
            <a:prstGeom prst="ellipse">
              <a:avLst/>
            </a:prstGeom>
            <a:grp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1D128A99-5196-AC4E-94CB-B942FA09C953}"/>
                </a:ext>
              </a:extLst>
            </p:cNvPr>
            <p:cNvCxnSpPr>
              <a:cxnSpLocks/>
            </p:cNvCxnSpPr>
            <p:nvPr/>
          </p:nvCxnSpPr>
          <p:spPr>
            <a:xfrm>
              <a:off x="8153346" y="2833201"/>
              <a:ext cx="0" cy="218759"/>
            </a:xfrm>
            <a:prstGeom prst="straightConnector1">
              <a:avLst/>
            </a:prstGeom>
            <a:grpFill/>
            <a:ln w="25400">
              <a:solidFill>
                <a:schemeClr val="accent4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8313C0A7-5BC3-B04B-A4E1-3CAC326B7283}"/>
              </a:ext>
            </a:extLst>
          </p:cNvPr>
          <p:cNvGrpSpPr/>
          <p:nvPr/>
        </p:nvGrpSpPr>
        <p:grpSpPr>
          <a:xfrm>
            <a:off x="7162238" y="1914491"/>
            <a:ext cx="360000" cy="1245039"/>
            <a:chOff x="8063346" y="2434442"/>
            <a:chExt cx="171604" cy="617518"/>
          </a:xfrm>
          <a:solidFill>
            <a:schemeClr val="accent5"/>
          </a:solidFill>
        </p:grpSpPr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6404A086-E81E-1F45-A8BE-257A4A8E821D}"/>
                </a:ext>
              </a:extLst>
            </p:cNvPr>
            <p:cNvCxnSpPr>
              <a:cxnSpLocks/>
              <a:endCxn id="46" idx="0"/>
            </p:cNvCxnSpPr>
            <p:nvPr/>
          </p:nvCxnSpPr>
          <p:spPr>
            <a:xfrm flipH="1">
              <a:off x="8149148" y="2434442"/>
              <a:ext cx="4198" cy="218759"/>
            </a:xfrm>
            <a:prstGeom prst="straightConnector1">
              <a:avLst/>
            </a:prstGeom>
            <a:grpFill/>
            <a:ln w="25400">
              <a:solidFill>
                <a:schemeClr val="accent5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7D7569F1-6ADA-4746-9BA3-D99757742CC7}"/>
                </a:ext>
              </a:extLst>
            </p:cNvPr>
            <p:cNvSpPr/>
            <p:nvPr/>
          </p:nvSpPr>
          <p:spPr>
            <a:xfrm>
              <a:off x="8063346" y="2653201"/>
              <a:ext cx="171604" cy="178554"/>
            </a:xfrm>
            <a:prstGeom prst="ellipse">
              <a:avLst/>
            </a:prstGeom>
            <a:grpFill/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A7A0FCDB-2E26-274A-9AE6-CCF8496ED1C5}"/>
                </a:ext>
              </a:extLst>
            </p:cNvPr>
            <p:cNvCxnSpPr>
              <a:cxnSpLocks/>
            </p:cNvCxnSpPr>
            <p:nvPr/>
          </p:nvCxnSpPr>
          <p:spPr>
            <a:xfrm>
              <a:off x="8153346" y="2833201"/>
              <a:ext cx="0" cy="218759"/>
            </a:xfrm>
            <a:prstGeom prst="straightConnector1">
              <a:avLst/>
            </a:prstGeom>
            <a:grpFill/>
            <a:ln w="25400">
              <a:solidFill>
                <a:schemeClr val="accent5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B7478105-36C6-2A4D-A600-E3DB0B0169E0}"/>
              </a:ext>
            </a:extLst>
          </p:cNvPr>
          <p:cNvGrpSpPr/>
          <p:nvPr/>
        </p:nvGrpSpPr>
        <p:grpSpPr>
          <a:xfrm>
            <a:off x="9975837" y="2066309"/>
            <a:ext cx="1377963" cy="631631"/>
            <a:chOff x="10319225" y="2493820"/>
            <a:chExt cx="1377963" cy="631631"/>
          </a:xfrm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3717D191-6F07-CB4A-B011-651262E3C61C}"/>
                </a:ext>
              </a:extLst>
            </p:cNvPr>
            <p:cNvGrpSpPr/>
            <p:nvPr/>
          </p:nvGrpSpPr>
          <p:grpSpPr>
            <a:xfrm>
              <a:off x="10319225" y="2493820"/>
              <a:ext cx="1377963" cy="631631"/>
              <a:chOff x="10107118" y="2166506"/>
              <a:chExt cx="1377963" cy="631631"/>
            </a:xfrm>
          </p:grpSpPr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4EA7E3E1-47EC-8743-8BEF-2819D9446B47}"/>
                  </a:ext>
                </a:extLst>
              </p:cNvPr>
              <p:cNvGrpSpPr/>
              <p:nvPr/>
            </p:nvGrpSpPr>
            <p:grpSpPr>
              <a:xfrm>
                <a:off x="10107118" y="2166506"/>
                <a:ext cx="1377963" cy="631631"/>
                <a:chOff x="10107118" y="2166506"/>
                <a:chExt cx="1377963" cy="631631"/>
              </a:xfrm>
              <a:solidFill>
                <a:schemeClr val="accent6"/>
              </a:solidFill>
            </p:grpSpPr>
            <p:grpSp>
              <p:nvGrpSpPr>
                <p:cNvPr id="48" name="Group 47">
                  <a:extLst>
                    <a:ext uri="{FF2B5EF4-FFF2-40B4-BE49-F238E27FC236}">
                      <a16:creationId xmlns:a16="http://schemas.microsoft.com/office/drawing/2014/main" id="{589E0D05-3DE2-FB4B-95A5-BC0199C885B9}"/>
                    </a:ext>
                  </a:extLst>
                </p:cNvPr>
                <p:cNvGrpSpPr/>
                <p:nvPr/>
              </p:nvGrpSpPr>
              <p:grpSpPr>
                <a:xfrm>
                  <a:off x="10107118" y="2166506"/>
                  <a:ext cx="1377963" cy="631631"/>
                  <a:chOff x="8063807" y="2530613"/>
                  <a:chExt cx="656845" cy="313278"/>
                </a:xfrm>
                <a:grpFill/>
              </p:grpSpPr>
              <p:cxnSp>
                <p:nvCxnSpPr>
                  <p:cNvPr id="49" name="Straight Arrow Connector 48">
                    <a:extLst>
                      <a:ext uri="{FF2B5EF4-FFF2-40B4-BE49-F238E27FC236}">
                        <a16:creationId xmlns:a16="http://schemas.microsoft.com/office/drawing/2014/main" id="{ED4C4B4D-03E7-F345-BAB2-C3010CA16C7C}"/>
                      </a:ext>
                    </a:extLst>
                  </p:cNvPr>
                  <p:cNvCxnSpPr>
                    <a:cxnSpLocks/>
                    <a:endCxn id="50" idx="0"/>
                  </p:cNvCxnSpPr>
                  <p:nvPr/>
                </p:nvCxnSpPr>
                <p:spPr>
                  <a:xfrm>
                    <a:off x="8149609" y="2530613"/>
                    <a:ext cx="0" cy="134724"/>
                  </a:xfrm>
                  <a:prstGeom prst="straightConnector1">
                    <a:avLst/>
                  </a:prstGeom>
                  <a:grpFill/>
                  <a:ln w="25400">
                    <a:solidFill>
                      <a:schemeClr val="accent6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27366879-7DA4-B144-81A0-2FEE190DCC56}"/>
                      </a:ext>
                    </a:extLst>
                  </p:cNvPr>
                  <p:cNvSpPr/>
                  <p:nvPr/>
                </p:nvSpPr>
                <p:spPr>
                  <a:xfrm>
                    <a:off x="8063807" y="2665337"/>
                    <a:ext cx="171604" cy="178554"/>
                  </a:xfrm>
                  <a:prstGeom prst="ellipse">
                    <a:avLst/>
                  </a:prstGeom>
                  <a:grpFill/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51" name="Straight Arrow Connector 50">
                    <a:extLst>
                      <a:ext uri="{FF2B5EF4-FFF2-40B4-BE49-F238E27FC236}">
                        <a16:creationId xmlns:a16="http://schemas.microsoft.com/office/drawing/2014/main" id="{EE4A96C8-11D7-FD4A-8BC6-7B08D830699D}"/>
                      </a:ext>
                    </a:extLst>
                  </p:cNvPr>
                  <p:cNvCxnSpPr>
                    <a:cxnSpLocks/>
                    <a:stCxn id="52" idx="6"/>
                  </p:cNvCxnSpPr>
                  <p:nvPr/>
                </p:nvCxnSpPr>
                <p:spPr>
                  <a:xfrm>
                    <a:off x="8575665" y="2754613"/>
                    <a:ext cx="144987" cy="0"/>
                  </a:xfrm>
                  <a:prstGeom prst="straightConnector1">
                    <a:avLst/>
                  </a:prstGeom>
                  <a:grpFill/>
                  <a:ln w="25400">
                    <a:solidFill>
                      <a:schemeClr val="accent6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52" name="Oval 51">
                  <a:extLst>
                    <a:ext uri="{FF2B5EF4-FFF2-40B4-BE49-F238E27FC236}">
                      <a16:creationId xmlns:a16="http://schemas.microsoft.com/office/drawing/2014/main" id="{5F0DF8B3-0598-DD40-9858-F9AEF31A2939}"/>
                    </a:ext>
                  </a:extLst>
                </p:cNvPr>
                <p:cNvSpPr/>
                <p:nvPr/>
              </p:nvSpPr>
              <p:spPr>
                <a:xfrm>
                  <a:off x="10820925" y="2438132"/>
                  <a:ext cx="360000" cy="360000"/>
                </a:xfrm>
                <a:prstGeom prst="ellipse">
                  <a:avLst/>
                </a:prstGeom>
                <a:grpFill/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55" name="Straight Arrow Connector 54">
                <a:extLst>
                  <a:ext uri="{FF2B5EF4-FFF2-40B4-BE49-F238E27FC236}">
                    <a16:creationId xmlns:a16="http://schemas.microsoft.com/office/drawing/2014/main" id="{771EDF6D-B4F6-6048-BEF2-C5B4CFCED9B2}"/>
                  </a:ext>
                </a:extLst>
              </p:cNvPr>
              <p:cNvCxnSpPr>
                <a:cxnSpLocks/>
                <a:stCxn id="50" idx="6"/>
                <a:endCxn id="52" idx="2"/>
              </p:cNvCxnSpPr>
              <p:nvPr/>
            </p:nvCxnSpPr>
            <p:spPr>
              <a:xfrm flipV="1">
                <a:off x="10467128" y="2618132"/>
                <a:ext cx="353797" cy="2"/>
              </a:xfrm>
              <a:prstGeom prst="straightConnector1">
                <a:avLst/>
              </a:prstGeom>
              <a:solidFill>
                <a:schemeClr val="accent4"/>
              </a:solidFill>
              <a:ln w="25400">
                <a:solidFill>
                  <a:schemeClr val="accent6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0EE922D1-E43A-2048-A5F7-80274E3C847F}"/>
                </a:ext>
              </a:extLst>
            </p:cNvPr>
            <p:cNvCxnSpPr>
              <a:cxnSpLocks/>
              <a:endCxn id="52" idx="0"/>
            </p:cNvCxnSpPr>
            <p:nvPr/>
          </p:nvCxnSpPr>
          <p:spPr>
            <a:xfrm flipH="1">
              <a:off x="11213032" y="2493820"/>
              <a:ext cx="8773" cy="271626"/>
            </a:xfrm>
            <a:prstGeom prst="straightConnector1">
              <a:avLst/>
            </a:prstGeom>
            <a:solidFill>
              <a:schemeClr val="accent6"/>
            </a:solidFill>
            <a:ln w="25400">
              <a:solidFill>
                <a:schemeClr val="accent6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2A8E0CC9-BFE0-6844-92AB-1EFA0EC96EC7}"/>
              </a:ext>
            </a:extLst>
          </p:cNvPr>
          <p:cNvGrpSpPr/>
          <p:nvPr/>
        </p:nvGrpSpPr>
        <p:grpSpPr>
          <a:xfrm>
            <a:off x="8170471" y="3428680"/>
            <a:ext cx="1465546" cy="2400794"/>
            <a:chOff x="8170471" y="3428680"/>
            <a:chExt cx="1465546" cy="2400794"/>
          </a:xfrm>
        </p:grpSpPr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698E2F26-62DD-5148-9DB3-D5B8DBE9087A}"/>
                </a:ext>
              </a:extLst>
            </p:cNvPr>
            <p:cNvGrpSpPr/>
            <p:nvPr/>
          </p:nvGrpSpPr>
          <p:grpSpPr>
            <a:xfrm>
              <a:off x="8433350" y="3428680"/>
              <a:ext cx="702450" cy="1188808"/>
              <a:chOff x="8918370" y="1913223"/>
              <a:chExt cx="366044" cy="628098"/>
            </a:xfrm>
          </p:grpSpPr>
          <p:grpSp>
            <p:nvGrpSpPr>
              <p:cNvPr id="73" name="Group 72">
                <a:extLst>
                  <a:ext uri="{FF2B5EF4-FFF2-40B4-BE49-F238E27FC236}">
                    <a16:creationId xmlns:a16="http://schemas.microsoft.com/office/drawing/2014/main" id="{2F1ACA7F-40FA-1A40-8E77-87E777858E76}"/>
                  </a:ext>
                </a:extLst>
              </p:cNvPr>
              <p:cNvGrpSpPr/>
              <p:nvPr/>
            </p:nvGrpSpPr>
            <p:grpSpPr>
              <a:xfrm>
                <a:off x="8918370" y="1913223"/>
                <a:ext cx="280617" cy="628098"/>
                <a:chOff x="7970324" y="2423862"/>
                <a:chExt cx="280617" cy="628098"/>
              </a:xfrm>
              <a:solidFill>
                <a:schemeClr val="accent2"/>
              </a:solidFill>
            </p:grpSpPr>
            <p:cxnSp>
              <p:nvCxnSpPr>
                <p:cNvPr id="75" name="Straight Arrow Connector 74">
                  <a:extLst>
                    <a:ext uri="{FF2B5EF4-FFF2-40B4-BE49-F238E27FC236}">
                      <a16:creationId xmlns:a16="http://schemas.microsoft.com/office/drawing/2014/main" id="{70B1CAF2-9E3F-8E42-833A-1BC5756DD826}"/>
                    </a:ext>
                  </a:extLst>
                </p:cNvPr>
                <p:cNvCxnSpPr>
                  <a:cxnSpLocks/>
                  <a:endCxn id="76" idx="0"/>
                </p:cNvCxnSpPr>
                <p:nvPr/>
              </p:nvCxnSpPr>
              <p:spPr>
                <a:xfrm>
                  <a:off x="8157144" y="2423862"/>
                  <a:ext cx="0" cy="229339"/>
                </a:xfrm>
                <a:prstGeom prst="straightConnector1">
                  <a:avLst/>
                </a:prstGeom>
                <a:grpFill/>
                <a:ln w="25400">
                  <a:solidFill>
                    <a:schemeClr val="accent2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6" name="Oval 75">
                  <a:extLst>
                    <a:ext uri="{FF2B5EF4-FFF2-40B4-BE49-F238E27FC236}">
                      <a16:creationId xmlns:a16="http://schemas.microsoft.com/office/drawing/2014/main" id="{C44514F8-1E58-4245-86D4-C0F88CD62EB5}"/>
                    </a:ext>
                  </a:extLst>
                </p:cNvPr>
                <p:cNvSpPr/>
                <p:nvPr/>
              </p:nvSpPr>
              <p:spPr>
                <a:xfrm>
                  <a:off x="8063346" y="2653201"/>
                  <a:ext cx="187595" cy="190203"/>
                </a:xfrm>
                <a:prstGeom prst="ellipse">
                  <a:avLst/>
                </a:prstGeom>
                <a:grpFill/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77" name="Straight Arrow Connector 76">
                  <a:extLst>
                    <a:ext uri="{FF2B5EF4-FFF2-40B4-BE49-F238E27FC236}">
                      <a16:creationId xmlns:a16="http://schemas.microsoft.com/office/drawing/2014/main" id="{138C747C-F461-9D40-99BF-7A1CCAB70F9C}"/>
                    </a:ext>
                  </a:extLst>
                </p:cNvPr>
                <p:cNvCxnSpPr>
                  <a:cxnSpLocks/>
                  <a:stCxn id="76" idx="3"/>
                </p:cNvCxnSpPr>
                <p:nvPr/>
              </p:nvCxnSpPr>
              <p:spPr>
                <a:xfrm flipH="1">
                  <a:off x="7970324" y="2815549"/>
                  <a:ext cx="120495" cy="236411"/>
                </a:xfrm>
                <a:prstGeom prst="straightConnector1">
                  <a:avLst/>
                </a:prstGeom>
                <a:grpFill/>
                <a:ln w="25400">
                  <a:solidFill>
                    <a:schemeClr val="accent2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74" name="Straight Arrow Connector 73">
                <a:extLst>
                  <a:ext uri="{FF2B5EF4-FFF2-40B4-BE49-F238E27FC236}">
                    <a16:creationId xmlns:a16="http://schemas.microsoft.com/office/drawing/2014/main" id="{EA677AAD-22BF-4D41-8E1D-6C58B5B27C29}"/>
                  </a:ext>
                </a:extLst>
              </p:cNvPr>
              <p:cNvCxnSpPr>
                <a:cxnSpLocks/>
                <a:stCxn id="76" idx="5"/>
              </p:cNvCxnSpPr>
              <p:nvPr/>
            </p:nvCxnSpPr>
            <p:spPr>
              <a:xfrm>
                <a:off x="9171514" y="2304910"/>
                <a:ext cx="112900" cy="236411"/>
              </a:xfrm>
              <a:prstGeom prst="straightConnector1">
                <a:avLst/>
              </a:prstGeom>
              <a:solidFill>
                <a:schemeClr val="accent2"/>
              </a:solidFill>
              <a:ln w="25400">
                <a:solidFill>
                  <a:schemeClr val="accent2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56DBB580-6DAA-2942-B87E-BB834472607E}"/>
                </a:ext>
              </a:extLst>
            </p:cNvPr>
            <p:cNvGrpSpPr/>
            <p:nvPr/>
          </p:nvGrpSpPr>
          <p:grpSpPr>
            <a:xfrm rot="1478103">
              <a:off x="8216998" y="4182739"/>
              <a:ext cx="360000" cy="1072833"/>
              <a:chOff x="8063346" y="2434442"/>
              <a:chExt cx="171604" cy="532107"/>
            </a:xfrm>
            <a:solidFill>
              <a:schemeClr val="accent5"/>
            </a:solidFill>
          </p:grpSpPr>
          <p:cxnSp>
            <p:nvCxnSpPr>
              <p:cNvPr id="79" name="Straight Arrow Connector 78">
                <a:extLst>
                  <a:ext uri="{FF2B5EF4-FFF2-40B4-BE49-F238E27FC236}">
                    <a16:creationId xmlns:a16="http://schemas.microsoft.com/office/drawing/2014/main" id="{72A3552F-5AA9-1B49-AA39-9B8E884493F3}"/>
                  </a:ext>
                </a:extLst>
              </p:cNvPr>
              <p:cNvCxnSpPr>
                <a:cxnSpLocks/>
                <a:endCxn id="80" idx="0"/>
              </p:cNvCxnSpPr>
              <p:nvPr/>
            </p:nvCxnSpPr>
            <p:spPr>
              <a:xfrm flipH="1">
                <a:off x="8149148" y="2434442"/>
                <a:ext cx="4198" cy="218759"/>
              </a:xfrm>
              <a:prstGeom prst="straightConnector1">
                <a:avLst/>
              </a:prstGeom>
              <a:grpFill/>
              <a:ln w="25400">
                <a:solidFill>
                  <a:schemeClr val="accent5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FCE7A562-4F22-B841-AD32-E952B26627AF}"/>
                  </a:ext>
                </a:extLst>
              </p:cNvPr>
              <p:cNvSpPr/>
              <p:nvPr/>
            </p:nvSpPr>
            <p:spPr>
              <a:xfrm>
                <a:off x="8063346" y="2653201"/>
                <a:ext cx="171604" cy="178554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1" name="Straight Arrow Connector 80">
                <a:extLst>
                  <a:ext uri="{FF2B5EF4-FFF2-40B4-BE49-F238E27FC236}">
                    <a16:creationId xmlns:a16="http://schemas.microsoft.com/office/drawing/2014/main" id="{E03DC82A-B90E-EC41-9203-39DD07681565}"/>
                  </a:ext>
                </a:extLst>
              </p:cNvPr>
              <p:cNvCxnSpPr>
                <a:cxnSpLocks/>
              </p:cNvCxnSpPr>
              <p:nvPr/>
            </p:nvCxnSpPr>
            <p:spPr>
              <a:xfrm rot="20121897">
                <a:off x="8203970" y="2816092"/>
                <a:ext cx="2038" cy="150457"/>
              </a:xfrm>
              <a:prstGeom prst="straightConnector1">
                <a:avLst/>
              </a:prstGeom>
              <a:grpFill/>
              <a:ln w="25400">
                <a:solidFill>
                  <a:schemeClr val="accent5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1750C0E6-DB36-A04F-945D-88061B203A1F}"/>
                </a:ext>
              </a:extLst>
            </p:cNvPr>
            <p:cNvGrpSpPr/>
            <p:nvPr/>
          </p:nvGrpSpPr>
          <p:grpSpPr>
            <a:xfrm rot="20053535">
              <a:off x="8955022" y="4149404"/>
              <a:ext cx="421689" cy="1248396"/>
              <a:chOff x="8033940" y="2434442"/>
              <a:chExt cx="201010" cy="619183"/>
            </a:xfrm>
            <a:solidFill>
              <a:schemeClr val="accent4"/>
            </a:solidFill>
          </p:grpSpPr>
          <p:cxnSp>
            <p:nvCxnSpPr>
              <p:cNvPr id="83" name="Straight Arrow Connector 82">
                <a:extLst>
                  <a:ext uri="{FF2B5EF4-FFF2-40B4-BE49-F238E27FC236}">
                    <a16:creationId xmlns:a16="http://schemas.microsoft.com/office/drawing/2014/main" id="{9C075E98-AC1B-1742-86CE-AFA9A4C48577}"/>
                  </a:ext>
                </a:extLst>
              </p:cNvPr>
              <p:cNvCxnSpPr>
                <a:cxnSpLocks/>
                <a:endCxn id="84" idx="0"/>
              </p:cNvCxnSpPr>
              <p:nvPr/>
            </p:nvCxnSpPr>
            <p:spPr>
              <a:xfrm flipH="1">
                <a:off x="8149148" y="2434442"/>
                <a:ext cx="4198" cy="218759"/>
              </a:xfrm>
              <a:prstGeom prst="straightConnector1">
                <a:avLst/>
              </a:prstGeom>
              <a:grpFill/>
              <a:ln w="25400">
                <a:solidFill>
                  <a:schemeClr val="accent4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43FC4752-3C71-1F4F-8315-0DB238AFE3C4}"/>
                  </a:ext>
                </a:extLst>
              </p:cNvPr>
              <p:cNvSpPr/>
              <p:nvPr/>
            </p:nvSpPr>
            <p:spPr>
              <a:xfrm>
                <a:off x="8063346" y="2653201"/>
                <a:ext cx="171604" cy="178554"/>
              </a:xfrm>
              <a:prstGeom prst="ellipse">
                <a:avLst/>
              </a:prstGeom>
              <a:grpFill/>
              <a:ln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5" name="Straight Arrow Connector 84">
                <a:extLst>
                  <a:ext uri="{FF2B5EF4-FFF2-40B4-BE49-F238E27FC236}">
                    <a16:creationId xmlns:a16="http://schemas.microsoft.com/office/drawing/2014/main" id="{A62B255B-0FC8-4D4E-BE6F-C4304A63BFE9}"/>
                  </a:ext>
                </a:extLst>
              </p:cNvPr>
              <p:cNvCxnSpPr>
                <a:cxnSpLocks/>
                <a:stCxn id="84" idx="3"/>
              </p:cNvCxnSpPr>
              <p:nvPr/>
            </p:nvCxnSpPr>
            <p:spPr>
              <a:xfrm rot="1546465">
                <a:off x="8033940" y="2794762"/>
                <a:ext cx="8983" cy="258863"/>
              </a:xfrm>
              <a:prstGeom prst="straightConnector1">
                <a:avLst/>
              </a:prstGeom>
              <a:grpFill/>
              <a:ln w="25400">
                <a:solidFill>
                  <a:schemeClr val="accent4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4B54D5EB-5268-3E4E-9E8A-7DE8FD13F5CC}"/>
                </a:ext>
              </a:extLst>
            </p:cNvPr>
            <p:cNvGrpSpPr/>
            <p:nvPr/>
          </p:nvGrpSpPr>
          <p:grpSpPr>
            <a:xfrm>
              <a:off x="8170471" y="4793263"/>
              <a:ext cx="1465546" cy="1036211"/>
              <a:chOff x="10319227" y="2289328"/>
              <a:chExt cx="1465546" cy="1036211"/>
            </a:xfrm>
          </p:grpSpPr>
          <p:grpSp>
            <p:nvGrpSpPr>
              <p:cNvPr id="87" name="Group 86">
                <a:extLst>
                  <a:ext uri="{FF2B5EF4-FFF2-40B4-BE49-F238E27FC236}">
                    <a16:creationId xmlns:a16="http://schemas.microsoft.com/office/drawing/2014/main" id="{FFF51F85-7634-5D4C-9254-07B56EE41E15}"/>
                  </a:ext>
                </a:extLst>
              </p:cNvPr>
              <p:cNvGrpSpPr/>
              <p:nvPr/>
            </p:nvGrpSpPr>
            <p:grpSpPr>
              <a:xfrm>
                <a:off x="10319227" y="2693908"/>
                <a:ext cx="1465546" cy="631631"/>
                <a:chOff x="10107120" y="2366594"/>
                <a:chExt cx="1465546" cy="631631"/>
              </a:xfrm>
            </p:grpSpPr>
            <p:grpSp>
              <p:nvGrpSpPr>
                <p:cNvPr id="89" name="Group 88">
                  <a:extLst>
                    <a:ext uri="{FF2B5EF4-FFF2-40B4-BE49-F238E27FC236}">
                      <a16:creationId xmlns:a16="http://schemas.microsoft.com/office/drawing/2014/main" id="{16BDA7E5-41D6-0245-B98F-659B886D7DF2}"/>
                    </a:ext>
                  </a:extLst>
                </p:cNvPr>
                <p:cNvGrpSpPr/>
                <p:nvPr/>
              </p:nvGrpSpPr>
              <p:grpSpPr>
                <a:xfrm>
                  <a:off x="10107120" y="2366594"/>
                  <a:ext cx="1465546" cy="631631"/>
                  <a:chOff x="10107120" y="2366594"/>
                  <a:chExt cx="1465546" cy="631631"/>
                </a:xfrm>
                <a:solidFill>
                  <a:schemeClr val="accent6"/>
                </a:solidFill>
              </p:grpSpPr>
              <p:grpSp>
                <p:nvGrpSpPr>
                  <p:cNvPr id="91" name="Group 90">
                    <a:extLst>
                      <a:ext uri="{FF2B5EF4-FFF2-40B4-BE49-F238E27FC236}">
                        <a16:creationId xmlns:a16="http://schemas.microsoft.com/office/drawing/2014/main" id="{22BF0447-C11E-574A-9E7F-F61A061042A5}"/>
                      </a:ext>
                    </a:extLst>
                  </p:cNvPr>
                  <p:cNvGrpSpPr/>
                  <p:nvPr/>
                </p:nvGrpSpPr>
                <p:grpSpPr>
                  <a:xfrm>
                    <a:off x="10107120" y="2366594"/>
                    <a:ext cx="1465546" cy="631631"/>
                    <a:chOff x="8063809" y="2629853"/>
                    <a:chExt cx="698594" cy="313278"/>
                  </a:xfrm>
                  <a:grpFill/>
                </p:grpSpPr>
                <p:cxnSp>
                  <p:nvCxnSpPr>
                    <p:cNvPr id="93" name="Straight Arrow Connector 92">
                      <a:extLst>
                        <a:ext uri="{FF2B5EF4-FFF2-40B4-BE49-F238E27FC236}">
                          <a16:creationId xmlns:a16="http://schemas.microsoft.com/office/drawing/2014/main" id="{ACA1FCB3-3801-B442-8BCD-CB288B608CA3}"/>
                        </a:ext>
                      </a:extLst>
                    </p:cNvPr>
                    <p:cNvCxnSpPr>
                      <a:cxnSpLocks/>
                      <a:endCxn id="94" idx="0"/>
                    </p:cNvCxnSpPr>
                    <p:nvPr/>
                  </p:nvCxnSpPr>
                  <p:spPr>
                    <a:xfrm>
                      <a:off x="8149611" y="2629853"/>
                      <a:ext cx="0" cy="134724"/>
                    </a:xfrm>
                    <a:prstGeom prst="straightConnector1">
                      <a:avLst/>
                    </a:prstGeom>
                    <a:grpFill/>
                    <a:ln w="25400">
                      <a:solidFill>
                        <a:schemeClr val="accent6"/>
                      </a:solidFill>
                      <a:tailEnd type="triangle" w="lg" len="lg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94" name="Oval 93">
                      <a:extLst>
                        <a:ext uri="{FF2B5EF4-FFF2-40B4-BE49-F238E27FC236}">
                          <a16:creationId xmlns:a16="http://schemas.microsoft.com/office/drawing/2014/main" id="{F97C2BDF-8652-EC4F-AD48-75564FB1A09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063809" y="2764577"/>
                      <a:ext cx="171604" cy="178554"/>
                    </a:xfrm>
                    <a:prstGeom prst="ellipse">
                      <a:avLst/>
                    </a:prstGeom>
                    <a:grpFill/>
                    <a:ln>
                      <a:solidFill>
                        <a:schemeClr val="accent6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cxnSp>
                  <p:nvCxnSpPr>
                    <p:cNvPr id="95" name="Straight Arrow Connector 94">
                      <a:extLst>
                        <a:ext uri="{FF2B5EF4-FFF2-40B4-BE49-F238E27FC236}">
                          <a16:creationId xmlns:a16="http://schemas.microsoft.com/office/drawing/2014/main" id="{7FDC7CEE-E2CC-194E-8D38-6B3E84BB1C58}"/>
                        </a:ext>
                      </a:extLst>
                    </p:cNvPr>
                    <p:cNvCxnSpPr>
                      <a:cxnSpLocks/>
                      <a:stCxn id="92" idx="6"/>
                    </p:cNvCxnSpPr>
                    <p:nvPr/>
                  </p:nvCxnSpPr>
                  <p:spPr>
                    <a:xfrm>
                      <a:off x="8617416" y="2853856"/>
                      <a:ext cx="144987" cy="0"/>
                    </a:xfrm>
                    <a:prstGeom prst="straightConnector1">
                      <a:avLst/>
                    </a:prstGeom>
                    <a:grpFill/>
                    <a:ln w="25400">
                      <a:solidFill>
                        <a:schemeClr val="accent6"/>
                      </a:solidFill>
                      <a:tailEnd type="triangle" w="lg" len="lg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92" name="Oval 91">
                    <a:extLst>
                      <a:ext uri="{FF2B5EF4-FFF2-40B4-BE49-F238E27FC236}">
                        <a16:creationId xmlns:a16="http://schemas.microsoft.com/office/drawing/2014/main" id="{4DF9A1AE-FD58-704B-B0C7-4D1DA4E53313}"/>
                      </a:ext>
                    </a:extLst>
                  </p:cNvPr>
                  <p:cNvSpPr/>
                  <p:nvPr/>
                </p:nvSpPr>
                <p:spPr>
                  <a:xfrm>
                    <a:off x="10908512" y="2638225"/>
                    <a:ext cx="360000" cy="360000"/>
                  </a:xfrm>
                  <a:prstGeom prst="ellipse">
                    <a:avLst/>
                  </a:prstGeom>
                  <a:grpFill/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cxnSp>
              <p:nvCxnSpPr>
                <p:cNvPr id="90" name="Straight Arrow Connector 89">
                  <a:extLst>
                    <a:ext uri="{FF2B5EF4-FFF2-40B4-BE49-F238E27FC236}">
                      <a16:creationId xmlns:a16="http://schemas.microsoft.com/office/drawing/2014/main" id="{21B05167-0247-6F4E-ABF1-CC39AF81CB01}"/>
                    </a:ext>
                  </a:extLst>
                </p:cNvPr>
                <p:cNvCxnSpPr>
                  <a:cxnSpLocks/>
                  <a:stCxn id="94" idx="6"/>
                  <a:endCxn id="92" idx="2"/>
                </p:cNvCxnSpPr>
                <p:nvPr/>
              </p:nvCxnSpPr>
              <p:spPr>
                <a:xfrm>
                  <a:off x="10467120" y="2818225"/>
                  <a:ext cx="441392" cy="0"/>
                </a:xfrm>
                <a:prstGeom prst="straightConnector1">
                  <a:avLst/>
                </a:prstGeom>
                <a:solidFill>
                  <a:schemeClr val="accent4"/>
                </a:solidFill>
                <a:ln w="25400">
                  <a:solidFill>
                    <a:schemeClr val="accent6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88" name="Straight Arrow Connector 87">
                <a:extLst>
                  <a:ext uri="{FF2B5EF4-FFF2-40B4-BE49-F238E27FC236}">
                    <a16:creationId xmlns:a16="http://schemas.microsoft.com/office/drawing/2014/main" id="{EA59EC07-AD07-AF40-8F57-394AC55CF666}"/>
                  </a:ext>
                </a:extLst>
              </p:cNvPr>
              <p:cNvCxnSpPr>
                <a:cxnSpLocks/>
                <a:endCxn id="92" idx="0"/>
              </p:cNvCxnSpPr>
              <p:nvPr/>
            </p:nvCxnSpPr>
            <p:spPr>
              <a:xfrm>
                <a:off x="11300619" y="2289328"/>
                <a:ext cx="0" cy="676211"/>
              </a:xfrm>
              <a:prstGeom prst="straightConnector1">
                <a:avLst/>
              </a:prstGeom>
              <a:solidFill>
                <a:schemeClr val="accent6"/>
              </a:solidFill>
              <a:ln w="25400">
                <a:solidFill>
                  <a:schemeClr val="accent6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FCBD1A54-0E3C-6D40-BA9E-BBB68027D7CB}"/>
              </a:ext>
            </a:extLst>
          </p:cNvPr>
          <p:cNvGrpSpPr/>
          <p:nvPr/>
        </p:nvGrpSpPr>
        <p:grpSpPr>
          <a:xfrm>
            <a:off x="8582708" y="3428056"/>
            <a:ext cx="377249" cy="3075954"/>
            <a:chOff x="10329644" y="3672941"/>
            <a:chExt cx="377249" cy="3075954"/>
          </a:xfrm>
        </p:grpSpPr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33548859-7C3A-F04B-A273-D894764C5E9D}"/>
                </a:ext>
              </a:extLst>
            </p:cNvPr>
            <p:cNvGrpSpPr/>
            <p:nvPr/>
          </p:nvGrpSpPr>
          <p:grpSpPr>
            <a:xfrm>
              <a:off x="10346892" y="3672941"/>
              <a:ext cx="360001" cy="754738"/>
              <a:chOff x="8058553" y="2462472"/>
              <a:chExt cx="187595" cy="398760"/>
            </a:xfrm>
            <a:solidFill>
              <a:schemeClr val="accent2"/>
            </a:solidFill>
          </p:grpSpPr>
          <p:cxnSp>
            <p:nvCxnSpPr>
              <p:cNvPr id="109" name="Straight Arrow Connector 108">
                <a:extLst>
                  <a:ext uri="{FF2B5EF4-FFF2-40B4-BE49-F238E27FC236}">
                    <a16:creationId xmlns:a16="http://schemas.microsoft.com/office/drawing/2014/main" id="{7A136885-1AFE-2C4D-9393-126897244E13}"/>
                  </a:ext>
                </a:extLst>
              </p:cNvPr>
              <p:cNvCxnSpPr>
                <a:cxnSpLocks/>
                <a:endCxn id="110" idx="0"/>
              </p:cNvCxnSpPr>
              <p:nvPr/>
            </p:nvCxnSpPr>
            <p:spPr>
              <a:xfrm>
                <a:off x="8152351" y="2462472"/>
                <a:ext cx="0" cy="90441"/>
              </a:xfrm>
              <a:prstGeom prst="straightConnector1">
                <a:avLst/>
              </a:prstGeom>
              <a:grpFill/>
              <a:ln w="25400">
                <a:solidFill>
                  <a:schemeClr val="accent2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D5939C44-35F5-1141-8172-F69BEBC2D0DA}"/>
                  </a:ext>
                </a:extLst>
              </p:cNvPr>
              <p:cNvSpPr/>
              <p:nvPr/>
            </p:nvSpPr>
            <p:spPr>
              <a:xfrm>
                <a:off x="8058553" y="2552913"/>
                <a:ext cx="187595" cy="190203"/>
              </a:xfrm>
              <a:prstGeom prst="ellipse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1" name="Straight Arrow Connector 110">
                <a:extLst>
                  <a:ext uri="{FF2B5EF4-FFF2-40B4-BE49-F238E27FC236}">
                    <a16:creationId xmlns:a16="http://schemas.microsoft.com/office/drawing/2014/main" id="{001BD689-1343-734D-AE7D-47224A21D458}"/>
                  </a:ext>
                </a:extLst>
              </p:cNvPr>
              <p:cNvCxnSpPr>
                <a:cxnSpLocks/>
                <a:stCxn id="110" idx="4"/>
              </p:cNvCxnSpPr>
              <p:nvPr/>
            </p:nvCxnSpPr>
            <p:spPr>
              <a:xfrm>
                <a:off x="8152351" y="2743116"/>
                <a:ext cx="1" cy="118116"/>
              </a:xfrm>
              <a:prstGeom prst="straightConnector1">
                <a:avLst/>
              </a:prstGeom>
              <a:grpFill/>
              <a:ln w="25400">
                <a:solidFill>
                  <a:schemeClr val="accent2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630E8009-DFCD-C34F-99BB-E3BF8F35B76B}"/>
                </a:ext>
              </a:extLst>
            </p:cNvPr>
            <p:cNvSpPr/>
            <p:nvPr/>
          </p:nvSpPr>
          <p:spPr>
            <a:xfrm>
              <a:off x="10329644" y="5534526"/>
              <a:ext cx="360000" cy="36000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9F9C0E76-F397-914F-960D-B7E17F751DEF}"/>
                </a:ext>
              </a:extLst>
            </p:cNvPr>
            <p:cNvSpPr/>
            <p:nvPr/>
          </p:nvSpPr>
          <p:spPr>
            <a:xfrm>
              <a:off x="10346892" y="4415274"/>
              <a:ext cx="360000" cy="36000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36C3B759-5134-5D40-A2A9-D7EED3852841}"/>
                </a:ext>
              </a:extLst>
            </p:cNvPr>
            <p:cNvSpPr/>
            <p:nvPr/>
          </p:nvSpPr>
          <p:spPr>
            <a:xfrm>
              <a:off x="10329644" y="4962743"/>
              <a:ext cx="360000" cy="360000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0ECBA160-D796-E047-A47F-5E1AE63D7DAF}"/>
                </a:ext>
              </a:extLst>
            </p:cNvPr>
            <p:cNvSpPr/>
            <p:nvPr/>
          </p:nvSpPr>
          <p:spPr>
            <a:xfrm>
              <a:off x="10332745" y="6115890"/>
              <a:ext cx="360000" cy="36000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FE1AB5CB-E762-2F4E-ACA5-389C8985F27F}"/>
                </a:ext>
              </a:extLst>
            </p:cNvPr>
            <p:cNvCxnSpPr>
              <a:cxnSpLocks/>
              <a:stCxn id="118" idx="4"/>
            </p:cNvCxnSpPr>
            <p:nvPr/>
          </p:nvCxnSpPr>
          <p:spPr>
            <a:xfrm flipH="1">
              <a:off x="10494803" y="6475891"/>
              <a:ext cx="17942" cy="273004"/>
            </a:xfrm>
            <a:prstGeom prst="straightConnector1">
              <a:avLst/>
            </a:prstGeom>
            <a:solidFill>
              <a:schemeClr val="accent6"/>
            </a:solidFill>
            <a:ln w="25400">
              <a:solidFill>
                <a:schemeClr val="accent6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Arrow Connector 119">
              <a:extLst>
                <a:ext uri="{FF2B5EF4-FFF2-40B4-BE49-F238E27FC236}">
                  <a16:creationId xmlns:a16="http://schemas.microsoft.com/office/drawing/2014/main" id="{9DDC55DB-4319-414E-AD2A-0D57A0B2D57A}"/>
                </a:ext>
              </a:extLst>
            </p:cNvPr>
            <p:cNvCxnSpPr>
              <a:cxnSpLocks/>
              <a:stCxn id="115" idx="4"/>
              <a:endCxn id="118" idx="0"/>
            </p:cNvCxnSpPr>
            <p:nvPr/>
          </p:nvCxnSpPr>
          <p:spPr>
            <a:xfrm>
              <a:off x="10509644" y="5894527"/>
              <a:ext cx="3101" cy="221363"/>
            </a:xfrm>
            <a:prstGeom prst="straightConnector1">
              <a:avLst/>
            </a:prstGeom>
            <a:solidFill>
              <a:schemeClr val="accent6"/>
            </a:solidFill>
            <a:ln w="25400">
              <a:solidFill>
                <a:schemeClr val="accent6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Arrow Connector 126">
              <a:extLst>
                <a:ext uri="{FF2B5EF4-FFF2-40B4-BE49-F238E27FC236}">
                  <a16:creationId xmlns:a16="http://schemas.microsoft.com/office/drawing/2014/main" id="{183C362F-AB88-7D43-B0D0-9386CA0A81B9}"/>
                </a:ext>
              </a:extLst>
            </p:cNvPr>
            <p:cNvCxnSpPr>
              <a:cxnSpLocks/>
              <a:stCxn id="117" idx="4"/>
              <a:endCxn id="115" idx="0"/>
            </p:cNvCxnSpPr>
            <p:nvPr/>
          </p:nvCxnSpPr>
          <p:spPr>
            <a:xfrm>
              <a:off x="10509644" y="5322743"/>
              <a:ext cx="0" cy="211783"/>
            </a:xfrm>
            <a:prstGeom prst="straightConnector1">
              <a:avLst/>
            </a:prstGeom>
            <a:solidFill>
              <a:schemeClr val="accent6"/>
            </a:solidFill>
            <a:ln w="25400">
              <a:solidFill>
                <a:schemeClr val="accent4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Arrow Connector 129">
              <a:extLst>
                <a:ext uri="{FF2B5EF4-FFF2-40B4-BE49-F238E27FC236}">
                  <a16:creationId xmlns:a16="http://schemas.microsoft.com/office/drawing/2014/main" id="{3F7F3A68-A6A6-894D-8A7A-765BE2042B9B}"/>
                </a:ext>
              </a:extLst>
            </p:cNvPr>
            <p:cNvCxnSpPr>
              <a:cxnSpLocks/>
              <a:stCxn id="116" idx="4"/>
              <a:endCxn id="117" idx="0"/>
            </p:cNvCxnSpPr>
            <p:nvPr/>
          </p:nvCxnSpPr>
          <p:spPr>
            <a:xfrm flipH="1">
              <a:off x="10509644" y="4775274"/>
              <a:ext cx="17248" cy="187469"/>
            </a:xfrm>
            <a:prstGeom prst="straightConnector1">
              <a:avLst/>
            </a:prstGeom>
            <a:solidFill>
              <a:schemeClr val="accent6"/>
            </a:solidFill>
            <a:ln w="25400">
              <a:solidFill>
                <a:schemeClr val="accent5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8982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5 -0.00278 L 0.08269 0.32963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02" y="16620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5"/>
                                            </p:cond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16 -0.00116 L 0.04114 0.21944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49" y="11019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7"/>
                                            </p:cond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651 -0.00301 L -0.00494 0.33032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3" y="16667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9"/>
                                            </p:cond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91 0.01644 L -0.14557 0.45903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083" y="22130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1"/>
                                            </p:cond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0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392298-9C0B-F54B-9376-B00465A160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Autofit/>
          </a:bodyPr>
          <a:lstStyle/>
          <a:p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分布式路由计算</a:t>
            </a:r>
            <a:r>
              <a:rPr lang="en-US" altLang="ja-JP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-&gt;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集中式串行程序</a:t>
            </a: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14E0B8-FD1A-D846-8E7D-4CBFE73D8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3CBEB-A62C-7547-B7F6-B847810FF90F}" type="slidenum">
              <a:rPr lang="en-US" smtClean="0"/>
              <a:t>32</a:t>
            </a:fld>
            <a:endParaRPr lang="en-US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1394EEB5-B3A3-AB43-AC5E-627F7F3BB4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6694265" cy="4351338"/>
          </a:xfrm>
        </p:spPr>
        <p:txBody>
          <a:bodyPr>
            <a:normAutofit/>
          </a:bodyPr>
          <a:lstStyle/>
          <a:p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每个设备的</a:t>
            </a:r>
            <a:r>
              <a:rPr lang="en-US" altLang="ja-JP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eBGP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进程抽象为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dev: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ja-JP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设备</a:t>
            </a:r>
            <a:r>
              <a:rPr lang="en-US" altLang="ja-JP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ID</a:t>
            </a:r>
          </a:p>
          <a:p>
            <a:pPr algn="just"/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event: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ja-JP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事件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ja-JP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如收到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BGP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UPDATE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message</a:t>
            </a:r>
          </a:p>
          <a:p>
            <a:pPr algn="just"/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state: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ja-JP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设备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dev</a:t>
            </a:r>
            <a:r>
              <a:rPr lang="ja-JP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的内部状态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ja-JP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如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RIB-In,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loc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-RIB,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RIB-Out</a:t>
            </a:r>
          </a:p>
          <a:p>
            <a:pPr algn="just"/>
            <a:r>
              <a:rPr 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act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ion: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dev</a:t>
            </a:r>
            <a:r>
              <a:rPr lang="ja-JP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处理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event</a:t>
            </a:r>
            <a:r>
              <a:rPr lang="ja-JP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后的结果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ja-JP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包括更新内部状态及生成新的控制信息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（</a:t>
            </a:r>
            <a:r>
              <a:rPr lang="ja-JP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如发送</a:t>
            </a:r>
            <a:r>
              <a:rPr lang="en-US" altLang="ja-JP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BGP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UPDATE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message</a:t>
            </a:r>
            <a:r>
              <a:rPr lang="ja-JP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给邻接设备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endParaRPr 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12E777C0-AF8C-D14F-9CBD-44CEDEFEDCA4}"/>
              </a:ext>
            </a:extLst>
          </p:cNvPr>
          <p:cNvGrpSpPr/>
          <p:nvPr/>
        </p:nvGrpSpPr>
        <p:grpSpPr>
          <a:xfrm>
            <a:off x="8080272" y="1421947"/>
            <a:ext cx="3121586" cy="2073028"/>
            <a:chOff x="1326672" y="1953673"/>
            <a:chExt cx="3121586" cy="2073028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D1B98DCA-E8A8-0047-8328-196D6CBA632A}"/>
                </a:ext>
              </a:extLst>
            </p:cNvPr>
            <p:cNvGrpSpPr/>
            <p:nvPr/>
          </p:nvGrpSpPr>
          <p:grpSpPr>
            <a:xfrm>
              <a:off x="1326672" y="1953673"/>
              <a:ext cx="3121586" cy="2047621"/>
              <a:chOff x="1528553" y="2064327"/>
              <a:chExt cx="3121586" cy="2047621"/>
            </a:xfrm>
          </p:grpSpPr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94CC3830-2686-9544-AABB-1EE66DCBB7BF}"/>
                  </a:ext>
                </a:extLst>
              </p:cNvPr>
              <p:cNvSpPr/>
              <p:nvPr/>
            </p:nvSpPr>
            <p:spPr>
              <a:xfrm>
                <a:off x="1528553" y="2696937"/>
                <a:ext cx="720000" cy="7200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b="1" dirty="0"/>
                  <a:t>S</a:t>
                </a:r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3411B7A4-3C5C-5F43-B398-04A6B0681B3D}"/>
                  </a:ext>
                </a:extLst>
              </p:cNvPr>
              <p:cNvSpPr/>
              <p:nvPr/>
            </p:nvSpPr>
            <p:spPr>
              <a:xfrm>
                <a:off x="2729346" y="2064327"/>
                <a:ext cx="720000" cy="7200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b="1" dirty="0"/>
                  <a:t>A</a:t>
                </a:r>
                <a:endParaRPr lang="en-US" sz="2800" b="1" dirty="0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8F350FFC-F89D-9F4F-AC4D-98C636C41BFA}"/>
                  </a:ext>
                </a:extLst>
              </p:cNvPr>
              <p:cNvSpPr/>
              <p:nvPr/>
            </p:nvSpPr>
            <p:spPr>
              <a:xfrm>
                <a:off x="2734848" y="3391948"/>
                <a:ext cx="720000" cy="7200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b="1" dirty="0"/>
                  <a:t>B</a:t>
                </a:r>
                <a:endParaRPr lang="en-US" sz="2800" b="1" dirty="0"/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41B07EB9-89EA-F44B-A6BF-997E94390727}"/>
                  </a:ext>
                </a:extLst>
              </p:cNvPr>
              <p:cNvSpPr/>
              <p:nvPr/>
            </p:nvSpPr>
            <p:spPr>
              <a:xfrm>
                <a:off x="3930139" y="2696937"/>
                <a:ext cx="720000" cy="7200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b="1" dirty="0"/>
                  <a:t>D</a:t>
                </a:r>
                <a:endParaRPr lang="en-US" sz="2800" b="1" dirty="0"/>
              </a:p>
            </p:txBody>
          </p: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6D55E5EC-6BC6-234F-845D-001C701B4CB2}"/>
                  </a:ext>
                </a:extLst>
              </p:cNvPr>
              <p:cNvCxnSpPr>
                <a:cxnSpLocks/>
                <a:stCxn id="12" idx="6"/>
                <a:endCxn id="14" idx="1"/>
              </p:cNvCxnSpPr>
              <p:nvPr/>
            </p:nvCxnSpPr>
            <p:spPr>
              <a:xfrm>
                <a:off x="3449346" y="2424327"/>
                <a:ext cx="586235" cy="378052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172199F4-3C5D-B94E-9D3E-558D0E834C7E}"/>
                  </a:ext>
                </a:extLst>
              </p:cNvPr>
              <p:cNvCxnSpPr>
                <a:cxnSpLocks/>
                <a:stCxn id="13" idx="6"/>
                <a:endCxn id="14" idx="3"/>
              </p:cNvCxnSpPr>
              <p:nvPr/>
            </p:nvCxnSpPr>
            <p:spPr>
              <a:xfrm flipV="1">
                <a:off x="3454848" y="3311495"/>
                <a:ext cx="580733" cy="440453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20BC36FD-199A-184F-A5DB-B1429E595768}"/>
                  </a:ext>
                </a:extLst>
              </p:cNvPr>
              <p:cNvCxnSpPr>
                <a:cxnSpLocks/>
                <a:stCxn id="11" idx="7"/>
                <a:endCxn id="12" idx="2"/>
              </p:cNvCxnSpPr>
              <p:nvPr/>
            </p:nvCxnSpPr>
            <p:spPr>
              <a:xfrm flipV="1">
                <a:off x="2143111" y="2424327"/>
                <a:ext cx="586235" cy="378052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53C3BF32-E4C4-3E4A-BB51-B72AF52E8927}"/>
                  </a:ext>
                </a:extLst>
              </p:cNvPr>
              <p:cNvCxnSpPr>
                <a:cxnSpLocks/>
                <a:stCxn id="11" idx="5"/>
                <a:endCxn id="13" idx="2"/>
              </p:cNvCxnSpPr>
              <p:nvPr/>
            </p:nvCxnSpPr>
            <p:spPr>
              <a:xfrm>
                <a:off x="2143111" y="3311495"/>
                <a:ext cx="591737" cy="440453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5480EE30-F0BC-5A41-B9EB-C237F1011F22}"/>
                </a:ext>
              </a:extLst>
            </p:cNvPr>
            <p:cNvCxnSpPr>
              <a:cxnSpLocks/>
              <a:stCxn id="14" idx="4"/>
            </p:cNvCxnSpPr>
            <p:nvPr/>
          </p:nvCxnSpPr>
          <p:spPr>
            <a:xfrm>
              <a:off x="4088258" y="3306283"/>
              <a:ext cx="0" cy="335011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56F4E41-0984-9C47-8925-E33DFB82797F}"/>
                </a:ext>
              </a:extLst>
            </p:cNvPr>
            <p:cNvSpPr txBox="1"/>
            <p:nvPr/>
          </p:nvSpPr>
          <p:spPr>
            <a:xfrm>
              <a:off x="3872277" y="3565036"/>
              <a:ext cx="43196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/>
                <a:t>P</a:t>
              </a:r>
              <a:endParaRPr lang="en-US" sz="2400" b="1" dirty="0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A011173C-24CB-6541-ACC6-BB6D1B4DD607}"/>
              </a:ext>
            </a:extLst>
          </p:cNvPr>
          <p:cNvGrpSpPr/>
          <p:nvPr/>
        </p:nvGrpSpPr>
        <p:grpSpPr>
          <a:xfrm>
            <a:off x="8784260" y="1988449"/>
            <a:ext cx="1742255" cy="884067"/>
            <a:chOff x="8629881" y="2249707"/>
            <a:chExt cx="1742255" cy="884067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01FA0D0-BF8F-6848-98D0-3E897FD2CAEA}"/>
                </a:ext>
              </a:extLst>
            </p:cNvPr>
            <p:cNvSpPr txBox="1"/>
            <p:nvPr/>
          </p:nvSpPr>
          <p:spPr>
            <a:xfrm>
              <a:off x="8629881" y="2280257"/>
              <a:ext cx="6896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err="1"/>
                <a:t>eBGP</a:t>
              </a:r>
              <a:endParaRPr lang="en-US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F9ADECB-E49A-DF4A-BCAF-902F1B569020}"/>
                </a:ext>
              </a:extLst>
            </p:cNvPr>
            <p:cNvSpPr txBox="1"/>
            <p:nvPr/>
          </p:nvSpPr>
          <p:spPr>
            <a:xfrm>
              <a:off x="8629881" y="2764442"/>
              <a:ext cx="6896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err="1"/>
                <a:t>eBGP</a:t>
              </a:r>
              <a:endParaRPr lang="en-US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59520A0E-F6A7-E14C-8ADF-2D3C16C459A1}"/>
                </a:ext>
              </a:extLst>
            </p:cNvPr>
            <p:cNvSpPr txBox="1"/>
            <p:nvPr/>
          </p:nvSpPr>
          <p:spPr>
            <a:xfrm>
              <a:off x="9679493" y="2249707"/>
              <a:ext cx="6896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err="1"/>
                <a:t>eBGP</a:t>
              </a:r>
              <a:endParaRPr lang="en-US" dirty="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A8EA9220-E237-9645-87DE-EE64E32DCD1F}"/>
                </a:ext>
              </a:extLst>
            </p:cNvPr>
            <p:cNvSpPr txBox="1"/>
            <p:nvPr/>
          </p:nvSpPr>
          <p:spPr>
            <a:xfrm>
              <a:off x="9682524" y="2746936"/>
              <a:ext cx="6896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err="1"/>
                <a:t>eBGP</a:t>
              </a:r>
              <a:endParaRPr lang="en-US" dirty="0"/>
            </a:p>
          </p:txBody>
        </p: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543C3AF5-A46D-504F-B5EE-930AC1BBA88E}"/>
              </a:ext>
            </a:extLst>
          </p:cNvPr>
          <p:cNvSpPr/>
          <p:nvPr/>
        </p:nvSpPr>
        <p:spPr>
          <a:xfrm>
            <a:off x="2371829" y="2581510"/>
            <a:ext cx="4342407" cy="523220"/>
          </a:xfrm>
          <a:prstGeom prst="rect">
            <a:avLst/>
          </a:prstGeom>
          <a:ln w="25400">
            <a:solidFill>
              <a:schemeClr val="accent2"/>
            </a:solidFill>
          </a:ln>
        </p:spPr>
        <p:txBody>
          <a:bodyPr wrap="none">
            <a:spAutoFit/>
          </a:bodyPr>
          <a:lstStyle/>
          <a:p>
            <a:r>
              <a:rPr lang="en-US" altLang="zh-CN" sz="28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action=dev(event,</a:t>
            </a:r>
            <a:r>
              <a:rPr lang="zh-CN" altLang="en-US" sz="28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8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state)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91114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1394EEB5-B3A3-AB43-AC5E-627F7F3BB4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13750"/>
            <a:ext cx="7493600" cy="461674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分布式路由计算路径：</a:t>
            </a:r>
            <a:endParaRPr lang="en-US" altLang="zh-CN" sz="24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loc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-RIB=[D],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{[D]-&gt;A,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[D]-&gt;B})</a:t>
            </a:r>
          </a:p>
          <a:p>
            <a:pPr marL="0" indent="0">
              <a:buNone/>
            </a:pP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                    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=D(origin,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loc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-RIB=[D])</a:t>
            </a:r>
          </a:p>
          <a:p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loc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-RIB=[A,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D],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{[A,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D]-&gt;S})</a:t>
            </a:r>
          </a:p>
          <a:p>
            <a:pPr marL="0" indent="0">
              <a:buNone/>
            </a:pP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                    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=A([D]-&gt;A,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loc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-RIB=[])</a:t>
            </a:r>
          </a:p>
          <a:p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loc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-RIB=[S,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A,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D],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{})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                    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=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S([A,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D]-&gt;S,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loc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-RIB=[])</a:t>
            </a:r>
          </a:p>
          <a:p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loc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-RIB=[B,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D],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{[B,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D]-&gt;S})</a:t>
            </a:r>
          </a:p>
          <a:p>
            <a:pPr marL="0" indent="0">
              <a:buNone/>
            </a:pP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                    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=B([D]-&gt;B,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loc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-RIB=[])</a:t>
            </a:r>
          </a:p>
          <a:p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loc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-RIB=[S,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A,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D],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{})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                    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=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S([B,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D]-&gt;S,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loc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-RIB=[S,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A,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D])</a:t>
            </a:r>
            <a:endParaRPr 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392298-9C0B-F54B-9376-B00465A160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Autofit/>
          </a:bodyPr>
          <a:lstStyle/>
          <a:p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分布式路由计算</a:t>
            </a:r>
            <a:r>
              <a:rPr lang="en-US" altLang="ja-JP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-&gt;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集中式串行程序</a:t>
            </a: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14E0B8-FD1A-D846-8E7D-4CBFE73D8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3CBEB-A62C-7547-B7F6-B847810FF90F}" type="slidenum">
              <a:rPr lang="en-US" smtClean="0"/>
              <a:t>33</a:t>
            </a:fld>
            <a:endParaRPr lang="en-US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12E777C0-AF8C-D14F-9CBD-44CEDEFEDCA4}"/>
              </a:ext>
            </a:extLst>
          </p:cNvPr>
          <p:cNvGrpSpPr/>
          <p:nvPr/>
        </p:nvGrpSpPr>
        <p:grpSpPr>
          <a:xfrm>
            <a:off x="7969565" y="2134323"/>
            <a:ext cx="3121586" cy="2073028"/>
            <a:chOff x="1326672" y="1953673"/>
            <a:chExt cx="3121586" cy="2073028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D1B98DCA-E8A8-0047-8328-196D6CBA632A}"/>
                </a:ext>
              </a:extLst>
            </p:cNvPr>
            <p:cNvGrpSpPr/>
            <p:nvPr/>
          </p:nvGrpSpPr>
          <p:grpSpPr>
            <a:xfrm>
              <a:off x="1326672" y="1953673"/>
              <a:ext cx="3121586" cy="2047621"/>
              <a:chOff x="1528553" y="2064327"/>
              <a:chExt cx="3121586" cy="2047621"/>
            </a:xfrm>
          </p:grpSpPr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94CC3830-2686-9544-AABB-1EE66DCBB7BF}"/>
                  </a:ext>
                </a:extLst>
              </p:cNvPr>
              <p:cNvSpPr/>
              <p:nvPr/>
            </p:nvSpPr>
            <p:spPr>
              <a:xfrm>
                <a:off x="1528553" y="2696937"/>
                <a:ext cx="720000" cy="7200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b="1" dirty="0"/>
                  <a:t>S</a:t>
                </a:r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3411B7A4-3C5C-5F43-B398-04A6B0681B3D}"/>
                  </a:ext>
                </a:extLst>
              </p:cNvPr>
              <p:cNvSpPr/>
              <p:nvPr/>
            </p:nvSpPr>
            <p:spPr>
              <a:xfrm>
                <a:off x="2729346" y="2064327"/>
                <a:ext cx="720000" cy="7200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b="1" dirty="0"/>
                  <a:t>A</a:t>
                </a:r>
                <a:endParaRPr lang="en-US" sz="2800" b="1" dirty="0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8F350FFC-F89D-9F4F-AC4D-98C636C41BFA}"/>
                  </a:ext>
                </a:extLst>
              </p:cNvPr>
              <p:cNvSpPr/>
              <p:nvPr/>
            </p:nvSpPr>
            <p:spPr>
              <a:xfrm>
                <a:off x="2734848" y="3391948"/>
                <a:ext cx="720000" cy="7200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b="1" dirty="0"/>
                  <a:t>B</a:t>
                </a:r>
                <a:endParaRPr lang="en-US" sz="2800" b="1" dirty="0"/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41B07EB9-89EA-F44B-A6BF-997E94390727}"/>
                  </a:ext>
                </a:extLst>
              </p:cNvPr>
              <p:cNvSpPr/>
              <p:nvPr/>
            </p:nvSpPr>
            <p:spPr>
              <a:xfrm>
                <a:off x="3930139" y="2696937"/>
                <a:ext cx="720000" cy="7200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b="1" dirty="0"/>
                  <a:t>D</a:t>
                </a:r>
                <a:endParaRPr lang="en-US" sz="2800" b="1" dirty="0"/>
              </a:p>
            </p:txBody>
          </p: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6D55E5EC-6BC6-234F-845D-001C701B4CB2}"/>
                  </a:ext>
                </a:extLst>
              </p:cNvPr>
              <p:cNvCxnSpPr>
                <a:cxnSpLocks/>
                <a:stCxn id="12" idx="6"/>
                <a:endCxn id="14" idx="1"/>
              </p:cNvCxnSpPr>
              <p:nvPr/>
            </p:nvCxnSpPr>
            <p:spPr>
              <a:xfrm>
                <a:off x="3449346" y="2424327"/>
                <a:ext cx="586235" cy="378052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172199F4-3C5D-B94E-9D3E-558D0E834C7E}"/>
                  </a:ext>
                </a:extLst>
              </p:cNvPr>
              <p:cNvCxnSpPr>
                <a:cxnSpLocks/>
                <a:stCxn id="13" idx="6"/>
                <a:endCxn id="14" idx="3"/>
              </p:cNvCxnSpPr>
              <p:nvPr/>
            </p:nvCxnSpPr>
            <p:spPr>
              <a:xfrm flipV="1">
                <a:off x="3454848" y="3311495"/>
                <a:ext cx="580733" cy="440453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20BC36FD-199A-184F-A5DB-B1429E595768}"/>
                  </a:ext>
                </a:extLst>
              </p:cNvPr>
              <p:cNvCxnSpPr>
                <a:cxnSpLocks/>
                <a:stCxn id="11" idx="7"/>
                <a:endCxn id="12" idx="2"/>
              </p:cNvCxnSpPr>
              <p:nvPr/>
            </p:nvCxnSpPr>
            <p:spPr>
              <a:xfrm flipV="1">
                <a:off x="2143111" y="2424327"/>
                <a:ext cx="586235" cy="378052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53C3BF32-E4C4-3E4A-BB51-B72AF52E8927}"/>
                  </a:ext>
                </a:extLst>
              </p:cNvPr>
              <p:cNvCxnSpPr>
                <a:cxnSpLocks/>
                <a:stCxn id="11" idx="5"/>
                <a:endCxn id="13" idx="2"/>
              </p:cNvCxnSpPr>
              <p:nvPr/>
            </p:nvCxnSpPr>
            <p:spPr>
              <a:xfrm>
                <a:off x="2143111" y="3311495"/>
                <a:ext cx="591737" cy="440453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5480EE30-F0BC-5A41-B9EB-C237F1011F22}"/>
                </a:ext>
              </a:extLst>
            </p:cNvPr>
            <p:cNvCxnSpPr>
              <a:cxnSpLocks/>
              <a:stCxn id="14" idx="4"/>
            </p:cNvCxnSpPr>
            <p:nvPr/>
          </p:nvCxnSpPr>
          <p:spPr>
            <a:xfrm>
              <a:off x="4088258" y="3306283"/>
              <a:ext cx="0" cy="335011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56F4E41-0984-9C47-8925-E33DFB82797F}"/>
                </a:ext>
              </a:extLst>
            </p:cNvPr>
            <p:cNvSpPr txBox="1"/>
            <p:nvPr/>
          </p:nvSpPr>
          <p:spPr>
            <a:xfrm>
              <a:off x="3872277" y="3565036"/>
              <a:ext cx="43196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/>
                <a:t>P</a:t>
              </a:r>
              <a:endParaRPr lang="en-US" sz="2400" b="1" dirty="0"/>
            </a:p>
          </p:txBody>
        </p: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543C3AF5-A46D-504F-B5EE-930AC1BBA88E}"/>
              </a:ext>
            </a:extLst>
          </p:cNvPr>
          <p:cNvSpPr/>
          <p:nvPr/>
        </p:nvSpPr>
        <p:spPr>
          <a:xfrm>
            <a:off x="7469860" y="1346068"/>
            <a:ext cx="4342407" cy="523220"/>
          </a:xfrm>
          <a:prstGeom prst="rect">
            <a:avLst/>
          </a:prstGeom>
          <a:ln w="25400">
            <a:solidFill>
              <a:schemeClr val="accent2"/>
            </a:solidFill>
          </a:ln>
        </p:spPr>
        <p:txBody>
          <a:bodyPr wrap="none">
            <a:spAutoFit/>
          </a:bodyPr>
          <a:lstStyle/>
          <a:p>
            <a:r>
              <a:rPr lang="en-US" altLang="zh-CN" sz="28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action=dev(event,</a:t>
            </a:r>
            <a:r>
              <a:rPr lang="zh-CN" altLang="en-US" sz="28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8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state)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A41E903-70F5-A940-90B5-A7F716651103}"/>
              </a:ext>
            </a:extLst>
          </p:cNvPr>
          <p:cNvSpPr txBox="1"/>
          <p:nvPr/>
        </p:nvSpPr>
        <p:spPr>
          <a:xfrm>
            <a:off x="7819653" y="4602344"/>
            <a:ext cx="364282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假设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</a:t>
            </a:r>
            <a:r>
              <a:rPr lang="ja-JP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偏好</a:t>
            </a:r>
            <a:r>
              <a:rPr lang="en-US" altLang="ja-JP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</a:t>
            </a:r>
            <a:r>
              <a:rPr lang="ja-JP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不做任何宣告</a:t>
            </a:r>
            <a:endParaRPr lang="en-US" altLang="ja-JP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B</a:t>
            </a:r>
            <a:r>
              <a:rPr lang="ja-JP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不向</a:t>
            </a:r>
            <a:r>
              <a:rPr lang="en-US" altLang="ja-JP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</a:t>
            </a:r>
            <a:r>
              <a:rPr lang="ja-JP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做任何宣告</a:t>
            </a:r>
            <a:endParaRPr 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40B1142-81D2-E146-BAB2-F2DD3A49FA8C}"/>
              </a:ext>
            </a:extLst>
          </p:cNvPr>
          <p:cNvGrpSpPr/>
          <p:nvPr/>
        </p:nvGrpSpPr>
        <p:grpSpPr>
          <a:xfrm>
            <a:off x="3313214" y="2241259"/>
            <a:ext cx="1422076" cy="1794135"/>
            <a:chOff x="3313214" y="2241259"/>
            <a:chExt cx="1422076" cy="1794135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2F003F8-2C49-E540-8554-081639F523BA}"/>
                </a:ext>
              </a:extLst>
            </p:cNvPr>
            <p:cNvSpPr/>
            <p:nvPr/>
          </p:nvSpPr>
          <p:spPr>
            <a:xfrm>
              <a:off x="3313214" y="2241259"/>
              <a:ext cx="1009403" cy="427856"/>
            </a:xfrm>
            <a:prstGeom prst="rect">
              <a:avLst/>
            </a:prstGeom>
            <a:noFill/>
            <a:ln w="381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70270576-1A05-0D46-85E5-7063564C83EE}"/>
                </a:ext>
              </a:extLst>
            </p:cNvPr>
            <p:cNvSpPr/>
            <p:nvPr/>
          </p:nvSpPr>
          <p:spPr>
            <a:xfrm>
              <a:off x="3725887" y="3607538"/>
              <a:ext cx="1009403" cy="427856"/>
            </a:xfrm>
            <a:prstGeom prst="rect">
              <a:avLst/>
            </a:prstGeom>
            <a:noFill/>
            <a:ln w="381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7422C37-05EC-5648-A858-AED96011DE04}"/>
              </a:ext>
            </a:extLst>
          </p:cNvPr>
          <p:cNvGrpSpPr/>
          <p:nvPr/>
        </p:nvGrpSpPr>
        <p:grpSpPr>
          <a:xfrm>
            <a:off x="3687723" y="2241258"/>
            <a:ext cx="1806827" cy="3622426"/>
            <a:chOff x="2515790" y="2241259"/>
            <a:chExt cx="1806827" cy="3622426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9BBA8478-BC39-DB4E-A559-2E966CF1D6CA}"/>
                </a:ext>
              </a:extLst>
            </p:cNvPr>
            <p:cNvSpPr/>
            <p:nvPr/>
          </p:nvSpPr>
          <p:spPr>
            <a:xfrm>
              <a:off x="3313214" y="2241259"/>
              <a:ext cx="1009403" cy="427856"/>
            </a:xfrm>
            <a:prstGeom prst="rect">
              <a:avLst/>
            </a:prstGeom>
            <a:no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0B9519C-7A73-B64E-B931-1F198A73917A}"/>
                </a:ext>
              </a:extLst>
            </p:cNvPr>
            <p:cNvSpPr/>
            <p:nvPr/>
          </p:nvSpPr>
          <p:spPr>
            <a:xfrm>
              <a:off x="2515790" y="5435829"/>
              <a:ext cx="1009403" cy="427856"/>
            </a:xfrm>
            <a:prstGeom prst="rect">
              <a:avLst/>
            </a:prstGeom>
            <a:no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1D814C3-A11C-0D4C-BF91-53DB3E7D25DF}"/>
              </a:ext>
            </a:extLst>
          </p:cNvPr>
          <p:cNvGrpSpPr/>
          <p:nvPr/>
        </p:nvGrpSpPr>
        <p:grpSpPr>
          <a:xfrm>
            <a:off x="3719933" y="3147665"/>
            <a:ext cx="1465089" cy="1783942"/>
            <a:chOff x="3719933" y="3147665"/>
            <a:chExt cx="1465089" cy="1783942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5F16BE27-23D3-D14D-8DA8-3255F13403C9}"/>
                </a:ext>
              </a:extLst>
            </p:cNvPr>
            <p:cNvSpPr/>
            <p:nvPr/>
          </p:nvSpPr>
          <p:spPr>
            <a:xfrm>
              <a:off x="3719933" y="3147665"/>
              <a:ext cx="1465089" cy="427856"/>
            </a:xfrm>
            <a:prstGeom prst="rect">
              <a:avLst/>
            </a:prstGeom>
            <a:noFill/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10DC77C7-7B2D-5540-B59C-E5E94314B637}"/>
                </a:ext>
              </a:extLst>
            </p:cNvPr>
            <p:cNvSpPr/>
            <p:nvPr/>
          </p:nvSpPr>
          <p:spPr>
            <a:xfrm>
              <a:off x="3788957" y="4503751"/>
              <a:ext cx="1392379" cy="427856"/>
            </a:xfrm>
            <a:prstGeom prst="rect">
              <a:avLst/>
            </a:prstGeom>
            <a:noFill/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C78C2EB7-A875-E246-B285-A9D2CE977EBB}"/>
              </a:ext>
            </a:extLst>
          </p:cNvPr>
          <p:cNvGrpSpPr/>
          <p:nvPr/>
        </p:nvGrpSpPr>
        <p:grpSpPr>
          <a:xfrm>
            <a:off x="3671805" y="4963852"/>
            <a:ext cx="1465089" cy="1816901"/>
            <a:chOff x="3671805" y="4038060"/>
            <a:chExt cx="1465089" cy="1816901"/>
          </a:xfrm>
        </p:grpSpPr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A62E5E4A-CC7C-6E41-8288-95C60A05809C}"/>
                </a:ext>
              </a:extLst>
            </p:cNvPr>
            <p:cNvSpPr/>
            <p:nvPr/>
          </p:nvSpPr>
          <p:spPr>
            <a:xfrm>
              <a:off x="3671805" y="4038060"/>
              <a:ext cx="1465089" cy="427856"/>
            </a:xfrm>
            <a:prstGeom prst="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F70A5260-6A24-4648-82B1-801E82D7201A}"/>
                </a:ext>
              </a:extLst>
            </p:cNvPr>
            <p:cNvSpPr/>
            <p:nvPr/>
          </p:nvSpPr>
          <p:spPr>
            <a:xfrm>
              <a:off x="3744515" y="5427105"/>
              <a:ext cx="1392379" cy="427856"/>
            </a:xfrm>
            <a:prstGeom prst="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B73E33E3-1488-8E48-A82E-786DBBDE2BF8}"/>
              </a:ext>
            </a:extLst>
          </p:cNvPr>
          <p:cNvSpPr txBox="1"/>
          <p:nvPr/>
        </p:nvSpPr>
        <p:spPr>
          <a:xfrm>
            <a:off x="10528772" y="2390687"/>
            <a:ext cx="5629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[D]</a:t>
            </a:r>
            <a:endParaRPr lang="en-US" sz="2400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C37BA7C-4F1B-4B4B-A2F0-AB8511FC3E4F}"/>
              </a:ext>
            </a:extLst>
          </p:cNvPr>
          <p:cNvSpPr txBox="1"/>
          <p:nvPr/>
        </p:nvSpPr>
        <p:spPr>
          <a:xfrm>
            <a:off x="10523692" y="2394609"/>
            <a:ext cx="5629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[D]</a:t>
            </a:r>
            <a:endParaRPr lang="en-US" sz="24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78A0927-B9DC-2D4C-A50D-A0092E97FB09}"/>
              </a:ext>
            </a:extLst>
          </p:cNvPr>
          <p:cNvSpPr txBox="1"/>
          <p:nvPr/>
        </p:nvSpPr>
        <p:spPr>
          <a:xfrm>
            <a:off x="8918034" y="1793140"/>
            <a:ext cx="8890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[A,</a:t>
            </a:r>
            <a:r>
              <a:rPr lang="zh-CN" altLang="en-US" sz="2400" dirty="0"/>
              <a:t> </a:t>
            </a:r>
            <a:r>
              <a:rPr lang="en-US" altLang="zh-CN" sz="2400" dirty="0"/>
              <a:t>D]</a:t>
            </a:r>
            <a:endParaRPr lang="en-US" sz="24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2A293ED-41BC-C240-A6A6-8533749D315B}"/>
              </a:ext>
            </a:extLst>
          </p:cNvPr>
          <p:cNvSpPr txBox="1"/>
          <p:nvPr/>
        </p:nvSpPr>
        <p:spPr>
          <a:xfrm>
            <a:off x="8918034" y="4171602"/>
            <a:ext cx="9525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[</a:t>
            </a:r>
            <a:r>
              <a:rPr lang="en-US" sz="2400" dirty="0"/>
              <a:t>B</a:t>
            </a:r>
            <a:r>
              <a:rPr lang="en-US" altLang="zh-CN" sz="2400" dirty="0"/>
              <a:t>,</a:t>
            </a:r>
            <a:r>
              <a:rPr lang="zh-CN" altLang="en-US" sz="2400" dirty="0"/>
              <a:t> </a:t>
            </a:r>
            <a:r>
              <a:rPr lang="en-US" altLang="zh-CN" sz="2400" dirty="0"/>
              <a:t>D]</a:t>
            </a:r>
            <a:endParaRPr lang="en-US" sz="24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B459FF3-C7C2-F54F-A748-7D62EB8C0E52}"/>
              </a:ext>
            </a:extLst>
          </p:cNvPr>
          <p:cNvSpPr txBox="1"/>
          <p:nvPr/>
        </p:nvSpPr>
        <p:spPr>
          <a:xfrm>
            <a:off x="7575115" y="2380706"/>
            <a:ext cx="11759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[S,</a:t>
            </a:r>
            <a:r>
              <a:rPr lang="zh-CN" altLang="en-US" sz="2400" dirty="0"/>
              <a:t> </a:t>
            </a:r>
            <a:r>
              <a:rPr lang="en-US" altLang="zh-CN" sz="2400" dirty="0"/>
              <a:t>A,</a:t>
            </a:r>
            <a:r>
              <a:rPr lang="zh-CN" altLang="en-US" sz="2400" dirty="0"/>
              <a:t> </a:t>
            </a:r>
            <a:r>
              <a:rPr lang="en-US" altLang="zh-CN" sz="2400" dirty="0"/>
              <a:t>D]</a:t>
            </a:r>
            <a:endParaRPr lang="en-US" sz="24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8DD690D-47D2-9940-B36B-04C8B6624084}"/>
              </a:ext>
            </a:extLst>
          </p:cNvPr>
          <p:cNvSpPr txBox="1"/>
          <p:nvPr/>
        </p:nvSpPr>
        <p:spPr>
          <a:xfrm>
            <a:off x="7105183" y="1762339"/>
            <a:ext cx="4850349" cy="442835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 anchor="ctr">
            <a:noAutofit/>
          </a:bodyPr>
          <a:lstStyle/>
          <a:p>
            <a:r>
              <a:rPr lang="ja-JP" altLang="en-US" sz="2800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设备路由计算间存在因果关系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  <a:r>
              <a:rPr lang="ja-JP" altLang="en-US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某设备进程进行一次计算后的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action</a:t>
            </a:r>
            <a:r>
              <a:rPr lang="ja-JP" altLang="en-US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包含两部分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ja-JP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外部信息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（</a:t>
            </a:r>
            <a:r>
              <a:rPr lang="ja-JP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如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route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announcement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r>
              <a:rPr lang="ja-JP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是触发其邻接设备进程进行下一次计算的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event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ja-JP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内部状态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（</a:t>
            </a:r>
            <a:r>
              <a:rPr lang="ja-JP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如</a:t>
            </a:r>
            <a:r>
              <a:rPr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loc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-RIB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r>
              <a:rPr lang="ja-JP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是其自身进行下一次计算的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state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DB832CB9-8B24-4542-AAE3-2B52155DB6FA}"/>
              </a:ext>
            </a:extLst>
          </p:cNvPr>
          <p:cNvGrpSpPr/>
          <p:nvPr/>
        </p:nvGrpSpPr>
        <p:grpSpPr>
          <a:xfrm>
            <a:off x="1235034" y="4033695"/>
            <a:ext cx="6454324" cy="2775368"/>
            <a:chOff x="1235034" y="4033695"/>
            <a:chExt cx="6454324" cy="2775368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7EBB4DFF-DE4F-2444-8D90-3094DBEE83E7}"/>
                </a:ext>
              </a:extLst>
            </p:cNvPr>
            <p:cNvSpPr/>
            <p:nvPr/>
          </p:nvSpPr>
          <p:spPr>
            <a:xfrm>
              <a:off x="1235034" y="4033695"/>
              <a:ext cx="2436771" cy="446305"/>
            </a:xfrm>
            <a:prstGeom prst="rect">
              <a:avLst/>
            </a:prstGeom>
            <a:noFill/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B270073C-F0CF-4044-9D0E-E83DD0AD70F1}"/>
                </a:ext>
              </a:extLst>
            </p:cNvPr>
            <p:cNvSpPr/>
            <p:nvPr/>
          </p:nvSpPr>
          <p:spPr>
            <a:xfrm>
              <a:off x="5252587" y="6334404"/>
              <a:ext cx="2436771" cy="474659"/>
            </a:xfrm>
            <a:prstGeom prst="rect">
              <a:avLst/>
            </a:prstGeom>
            <a:noFill/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32380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651 0.00694 L -0.07552 0.12615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451" y="5949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651 0.00694 L -0.0711 -0.08333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29" y="-451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6654 0.08681 " pathEditMode="relative" ptsTypes="AA">
                                      <p:cBhvr>
                                        <p:cTn id="28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3" presetClass="exit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6393 -0.0919 " pathEditMode="relative" ptsTypes="AA">
                                      <p:cBhvr>
                                        <p:cTn id="58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3" presetClass="exit" presetSubtype="10" fill="hold" grpId="2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3" grpId="1"/>
      <p:bldP spid="56" grpId="0"/>
      <p:bldP spid="56" grpId="1"/>
      <p:bldP spid="25" grpId="0"/>
      <p:bldP spid="25" grpId="1"/>
      <p:bldP spid="25" grpId="2"/>
      <p:bldP spid="27" grpId="0"/>
      <p:bldP spid="27" grpId="1"/>
      <p:bldP spid="27" grpId="2"/>
      <p:bldP spid="28" grpId="0"/>
      <p:bldP spid="30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1394EEB5-B3A3-AB43-AC5E-627F7F3BB4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241259"/>
            <a:ext cx="7493600" cy="4616741"/>
          </a:xfrm>
        </p:spPr>
        <p:txBody>
          <a:bodyPr>
            <a:noAutofit/>
          </a:bodyPr>
          <a:lstStyle/>
          <a:p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loc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-RIB=[D],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{[D]-&gt;A,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[D]-&gt;B})</a:t>
            </a:r>
          </a:p>
          <a:p>
            <a:pPr marL="0" indent="0">
              <a:buNone/>
            </a:pP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                    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=D(origin,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loc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-RIB=[D])</a:t>
            </a:r>
          </a:p>
          <a:p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loc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-RIB=[A,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D],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{[A,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D]-&gt;S})</a:t>
            </a:r>
          </a:p>
          <a:p>
            <a:pPr marL="0" indent="0">
              <a:buNone/>
            </a:pP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                    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=A([D]-&gt;A,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loc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-RIB=[])</a:t>
            </a:r>
          </a:p>
          <a:p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loc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-RIB=[S,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A,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D],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{})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                    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=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S([A,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D]-&gt;S,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loc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-RIB=[])</a:t>
            </a:r>
          </a:p>
          <a:p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loc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-RIB=[B,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D],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{[B,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D]-&gt;S})</a:t>
            </a:r>
          </a:p>
          <a:p>
            <a:pPr marL="0" indent="0">
              <a:buNone/>
            </a:pP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                    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=B([D]-&gt;B,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loc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-RIB=[])</a:t>
            </a:r>
          </a:p>
          <a:p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loc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-RIB=[S,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A,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D],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{})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                    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=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S([B,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D]-&gt;S,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loc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-RIB=[S,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A,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D])</a:t>
            </a:r>
          </a:p>
          <a:p>
            <a:pPr marL="0" indent="0">
              <a:buNone/>
            </a:pP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>
              <a:buNone/>
            </a:pPr>
            <a:endParaRPr 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392298-9C0B-F54B-9376-B00465A160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Autofit/>
          </a:bodyPr>
          <a:lstStyle/>
          <a:p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分布式路由计算</a:t>
            </a:r>
            <a:r>
              <a:rPr lang="en-US" altLang="ja-JP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-&gt;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集中式串行程序</a:t>
            </a: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14E0B8-FD1A-D846-8E7D-4CBFE73D8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3CBEB-A62C-7547-B7F6-B847810FF90F}" type="slidenum">
              <a:rPr lang="en-US" smtClean="0"/>
              <a:t>34</a:t>
            </a:fld>
            <a:endParaRPr lang="en-US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12E777C0-AF8C-D14F-9CBD-44CEDEFEDCA4}"/>
              </a:ext>
            </a:extLst>
          </p:cNvPr>
          <p:cNvGrpSpPr/>
          <p:nvPr/>
        </p:nvGrpSpPr>
        <p:grpSpPr>
          <a:xfrm>
            <a:off x="9686992" y="249490"/>
            <a:ext cx="2259181" cy="1441198"/>
            <a:chOff x="1326672" y="1953673"/>
            <a:chExt cx="3121586" cy="2073028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D1B98DCA-E8A8-0047-8328-196D6CBA632A}"/>
                </a:ext>
              </a:extLst>
            </p:cNvPr>
            <p:cNvGrpSpPr/>
            <p:nvPr/>
          </p:nvGrpSpPr>
          <p:grpSpPr>
            <a:xfrm>
              <a:off x="1326672" y="1953673"/>
              <a:ext cx="3121586" cy="2047621"/>
              <a:chOff x="1528553" y="2064327"/>
              <a:chExt cx="3121586" cy="2047621"/>
            </a:xfrm>
          </p:grpSpPr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94CC3830-2686-9544-AABB-1EE66DCBB7BF}"/>
                  </a:ext>
                </a:extLst>
              </p:cNvPr>
              <p:cNvSpPr/>
              <p:nvPr/>
            </p:nvSpPr>
            <p:spPr>
              <a:xfrm>
                <a:off x="1528553" y="2696937"/>
                <a:ext cx="720000" cy="7200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b="1" dirty="0"/>
                  <a:t>S</a:t>
                </a:r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3411B7A4-3C5C-5F43-B398-04A6B0681B3D}"/>
                  </a:ext>
                </a:extLst>
              </p:cNvPr>
              <p:cNvSpPr/>
              <p:nvPr/>
            </p:nvSpPr>
            <p:spPr>
              <a:xfrm>
                <a:off x="2729346" y="2064327"/>
                <a:ext cx="720000" cy="7200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b="1" dirty="0"/>
                  <a:t>A</a:t>
                </a:r>
                <a:endParaRPr lang="en-US" sz="2800" b="1" dirty="0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8F350FFC-F89D-9F4F-AC4D-98C636C41BFA}"/>
                  </a:ext>
                </a:extLst>
              </p:cNvPr>
              <p:cNvSpPr/>
              <p:nvPr/>
            </p:nvSpPr>
            <p:spPr>
              <a:xfrm>
                <a:off x="2734848" y="3391948"/>
                <a:ext cx="720000" cy="7200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b="1" dirty="0"/>
                  <a:t>B</a:t>
                </a:r>
                <a:endParaRPr lang="en-US" sz="2800" b="1" dirty="0"/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41B07EB9-89EA-F44B-A6BF-997E94390727}"/>
                  </a:ext>
                </a:extLst>
              </p:cNvPr>
              <p:cNvSpPr/>
              <p:nvPr/>
            </p:nvSpPr>
            <p:spPr>
              <a:xfrm>
                <a:off x="3930139" y="2696937"/>
                <a:ext cx="720000" cy="7200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b="1" dirty="0"/>
                  <a:t>D</a:t>
                </a:r>
                <a:endParaRPr lang="en-US" sz="2800" b="1" dirty="0"/>
              </a:p>
            </p:txBody>
          </p: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6D55E5EC-6BC6-234F-845D-001C701B4CB2}"/>
                  </a:ext>
                </a:extLst>
              </p:cNvPr>
              <p:cNvCxnSpPr>
                <a:cxnSpLocks/>
                <a:stCxn id="12" idx="6"/>
                <a:endCxn id="14" idx="1"/>
              </p:cNvCxnSpPr>
              <p:nvPr/>
            </p:nvCxnSpPr>
            <p:spPr>
              <a:xfrm>
                <a:off x="3449346" y="2424327"/>
                <a:ext cx="586235" cy="378052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172199F4-3C5D-B94E-9D3E-558D0E834C7E}"/>
                  </a:ext>
                </a:extLst>
              </p:cNvPr>
              <p:cNvCxnSpPr>
                <a:cxnSpLocks/>
                <a:stCxn id="13" idx="6"/>
                <a:endCxn id="14" idx="3"/>
              </p:cNvCxnSpPr>
              <p:nvPr/>
            </p:nvCxnSpPr>
            <p:spPr>
              <a:xfrm flipV="1">
                <a:off x="3454848" y="3311495"/>
                <a:ext cx="580733" cy="440453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20BC36FD-199A-184F-A5DB-B1429E595768}"/>
                  </a:ext>
                </a:extLst>
              </p:cNvPr>
              <p:cNvCxnSpPr>
                <a:cxnSpLocks/>
                <a:stCxn id="11" idx="7"/>
                <a:endCxn id="12" idx="2"/>
              </p:cNvCxnSpPr>
              <p:nvPr/>
            </p:nvCxnSpPr>
            <p:spPr>
              <a:xfrm flipV="1">
                <a:off x="2143111" y="2424327"/>
                <a:ext cx="586235" cy="378052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53C3BF32-E4C4-3E4A-BB51-B72AF52E8927}"/>
                  </a:ext>
                </a:extLst>
              </p:cNvPr>
              <p:cNvCxnSpPr>
                <a:cxnSpLocks/>
                <a:stCxn id="11" idx="5"/>
                <a:endCxn id="13" idx="2"/>
              </p:cNvCxnSpPr>
              <p:nvPr/>
            </p:nvCxnSpPr>
            <p:spPr>
              <a:xfrm>
                <a:off x="2143111" y="3311495"/>
                <a:ext cx="591737" cy="440453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5480EE30-F0BC-5A41-B9EB-C237F1011F22}"/>
                </a:ext>
              </a:extLst>
            </p:cNvPr>
            <p:cNvCxnSpPr>
              <a:cxnSpLocks/>
              <a:stCxn id="14" idx="4"/>
            </p:cNvCxnSpPr>
            <p:nvPr/>
          </p:nvCxnSpPr>
          <p:spPr>
            <a:xfrm>
              <a:off x="4088258" y="3306283"/>
              <a:ext cx="0" cy="335011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56F4E41-0984-9C47-8925-E33DFB82797F}"/>
                </a:ext>
              </a:extLst>
            </p:cNvPr>
            <p:cNvSpPr txBox="1"/>
            <p:nvPr/>
          </p:nvSpPr>
          <p:spPr>
            <a:xfrm>
              <a:off x="3872277" y="3565036"/>
              <a:ext cx="43196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/>
                <a:t>P</a:t>
              </a:r>
              <a:endParaRPr lang="en-US" sz="2400" b="1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140B1142-81D2-E146-BAB2-F2DD3A49FA8C}"/>
              </a:ext>
            </a:extLst>
          </p:cNvPr>
          <p:cNvGrpSpPr/>
          <p:nvPr/>
        </p:nvGrpSpPr>
        <p:grpSpPr>
          <a:xfrm>
            <a:off x="3313214" y="2241259"/>
            <a:ext cx="1422076" cy="1794135"/>
            <a:chOff x="3313214" y="2241259"/>
            <a:chExt cx="1422076" cy="1794135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2F003F8-2C49-E540-8554-081639F523BA}"/>
                </a:ext>
              </a:extLst>
            </p:cNvPr>
            <p:cNvSpPr/>
            <p:nvPr/>
          </p:nvSpPr>
          <p:spPr>
            <a:xfrm>
              <a:off x="3313214" y="2241259"/>
              <a:ext cx="1009403" cy="427856"/>
            </a:xfrm>
            <a:prstGeom prst="rect">
              <a:avLst/>
            </a:prstGeom>
            <a:noFill/>
            <a:ln w="381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70270576-1A05-0D46-85E5-7063564C83EE}"/>
                </a:ext>
              </a:extLst>
            </p:cNvPr>
            <p:cNvSpPr/>
            <p:nvPr/>
          </p:nvSpPr>
          <p:spPr>
            <a:xfrm>
              <a:off x="3725887" y="3607538"/>
              <a:ext cx="1009403" cy="427856"/>
            </a:xfrm>
            <a:prstGeom prst="rect">
              <a:avLst/>
            </a:prstGeom>
            <a:noFill/>
            <a:ln w="381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7422C37-05EC-5648-A858-AED96011DE04}"/>
              </a:ext>
            </a:extLst>
          </p:cNvPr>
          <p:cNvGrpSpPr/>
          <p:nvPr/>
        </p:nvGrpSpPr>
        <p:grpSpPr>
          <a:xfrm>
            <a:off x="3687723" y="2241258"/>
            <a:ext cx="1806827" cy="3622426"/>
            <a:chOff x="2515790" y="2241259"/>
            <a:chExt cx="1806827" cy="3622426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9BBA8478-BC39-DB4E-A559-2E966CF1D6CA}"/>
                </a:ext>
              </a:extLst>
            </p:cNvPr>
            <p:cNvSpPr/>
            <p:nvPr/>
          </p:nvSpPr>
          <p:spPr>
            <a:xfrm>
              <a:off x="3313214" y="2241259"/>
              <a:ext cx="1009403" cy="427856"/>
            </a:xfrm>
            <a:prstGeom prst="rect">
              <a:avLst/>
            </a:prstGeom>
            <a:no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0B9519C-7A73-B64E-B931-1F198A73917A}"/>
                </a:ext>
              </a:extLst>
            </p:cNvPr>
            <p:cNvSpPr/>
            <p:nvPr/>
          </p:nvSpPr>
          <p:spPr>
            <a:xfrm>
              <a:off x="2515790" y="5435829"/>
              <a:ext cx="1009403" cy="427856"/>
            </a:xfrm>
            <a:prstGeom prst="rect">
              <a:avLst/>
            </a:prstGeom>
            <a:no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1D814C3-A11C-0D4C-BF91-53DB3E7D25DF}"/>
              </a:ext>
            </a:extLst>
          </p:cNvPr>
          <p:cNvGrpSpPr/>
          <p:nvPr/>
        </p:nvGrpSpPr>
        <p:grpSpPr>
          <a:xfrm>
            <a:off x="3719933" y="3147665"/>
            <a:ext cx="1465089" cy="1783942"/>
            <a:chOff x="3719933" y="3147665"/>
            <a:chExt cx="1465089" cy="1783942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5F16BE27-23D3-D14D-8DA8-3255F13403C9}"/>
                </a:ext>
              </a:extLst>
            </p:cNvPr>
            <p:cNvSpPr/>
            <p:nvPr/>
          </p:nvSpPr>
          <p:spPr>
            <a:xfrm>
              <a:off x="3719933" y="3147665"/>
              <a:ext cx="1465089" cy="427856"/>
            </a:xfrm>
            <a:prstGeom prst="rect">
              <a:avLst/>
            </a:prstGeom>
            <a:noFill/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10DC77C7-7B2D-5540-B59C-E5E94314B637}"/>
                </a:ext>
              </a:extLst>
            </p:cNvPr>
            <p:cNvSpPr/>
            <p:nvPr/>
          </p:nvSpPr>
          <p:spPr>
            <a:xfrm>
              <a:off x="3788957" y="4503751"/>
              <a:ext cx="1392379" cy="427856"/>
            </a:xfrm>
            <a:prstGeom prst="rect">
              <a:avLst/>
            </a:prstGeom>
            <a:noFill/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C78C2EB7-A875-E246-B285-A9D2CE977EBB}"/>
              </a:ext>
            </a:extLst>
          </p:cNvPr>
          <p:cNvGrpSpPr/>
          <p:nvPr/>
        </p:nvGrpSpPr>
        <p:grpSpPr>
          <a:xfrm>
            <a:off x="3671805" y="4963852"/>
            <a:ext cx="1465089" cy="1816901"/>
            <a:chOff x="3671805" y="4038060"/>
            <a:chExt cx="1465089" cy="1816901"/>
          </a:xfrm>
        </p:grpSpPr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A62E5E4A-CC7C-6E41-8288-95C60A05809C}"/>
                </a:ext>
              </a:extLst>
            </p:cNvPr>
            <p:cNvSpPr/>
            <p:nvPr/>
          </p:nvSpPr>
          <p:spPr>
            <a:xfrm>
              <a:off x="3671805" y="4038060"/>
              <a:ext cx="1465089" cy="427856"/>
            </a:xfrm>
            <a:prstGeom prst="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F70A5260-6A24-4648-82B1-801E82D7201A}"/>
                </a:ext>
              </a:extLst>
            </p:cNvPr>
            <p:cNvSpPr/>
            <p:nvPr/>
          </p:nvSpPr>
          <p:spPr>
            <a:xfrm>
              <a:off x="3744515" y="5427105"/>
              <a:ext cx="1392379" cy="427856"/>
            </a:xfrm>
            <a:prstGeom prst="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B911A254-39BC-AC46-88B8-93775FE0F4F0}"/>
              </a:ext>
            </a:extLst>
          </p:cNvPr>
          <p:cNvGrpSpPr/>
          <p:nvPr/>
        </p:nvGrpSpPr>
        <p:grpSpPr>
          <a:xfrm>
            <a:off x="7137389" y="1945365"/>
            <a:ext cx="4598969" cy="4247261"/>
            <a:chOff x="7137389" y="1945365"/>
            <a:chExt cx="4598969" cy="4247261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2C470AE-A9C8-6E44-9958-898923CD852F}"/>
                </a:ext>
              </a:extLst>
            </p:cNvPr>
            <p:cNvSpPr/>
            <p:nvPr/>
          </p:nvSpPr>
          <p:spPr>
            <a:xfrm>
              <a:off x="8139074" y="1945365"/>
              <a:ext cx="2786224" cy="671128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D(origin,</a:t>
              </a:r>
              <a:r>
                <a:rPr lang="zh-CN" altLang="en-US" sz="20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lang="en-US" altLang="zh-CN" sz="2000" dirty="0" err="1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loc</a:t>
              </a:r>
              <a:r>
                <a:rPr lang="en-US" altLang="zh-CN" sz="20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-RIB=[D])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0897C442-9103-3A47-8A6A-275DDC23120F}"/>
                </a:ext>
              </a:extLst>
            </p:cNvPr>
            <p:cNvSpPr/>
            <p:nvPr/>
          </p:nvSpPr>
          <p:spPr>
            <a:xfrm>
              <a:off x="7137390" y="3339266"/>
              <a:ext cx="1858732" cy="66960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A([D]-&gt;A,</a:t>
              </a:r>
              <a:r>
                <a:rPr lang="zh-CN" altLang="en-US" sz="20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lang="en-US" altLang="zh-CN" sz="2000" dirty="0" err="1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loc</a:t>
              </a:r>
              <a:r>
                <a:rPr lang="en-US" altLang="zh-CN" sz="20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-RIB=[])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E527444-7279-664A-8319-FA230E2DDB70}"/>
                </a:ext>
              </a:extLst>
            </p:cNvPr>
            <p:cNvSpPr/>
            <p:nvPr/>
          </p:nvSpPr>
          <p:spPr>
            <a:xfrm>
              <a:off x="7137389" y="4584646"/>
              <a:ext cx="1857600" cy="671128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S([A,</a:t>
              </a:r>
              <a:r>
                <a:rPr lang="zh-CN" altLang="en-US" sz="20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lang="en-US" altLang="zh-CN" sz="20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D]-&gt;S,</a:t>
              </a:r>
              <a:r>
                <a:rPr lang="zh-CN" altLang="en-US" sz="20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lang="en-US" altLang="zh-CN" sz="2000" dirty="0" err="1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loc</a:t>
              </a:r>
              <a:r>
                <a:rPr lang="en-US" altLang="zh-CN" sz="20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-RIB=[])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8FFF37F5-E04D-3942-BEF4-DDE2EB7C07CD}"/>
                </a:ext>
              </a:extLst>
            </p:cNvPr>
            <p:cNvSpPr/>
            <p:nvPr/>
          </p:nvSpPr>
          <p:spPr>
            <a:xfrm>
              <a:off x="9878758" y="3337612"/>
              <a:ext cx="1857600" cy="671128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B([D]-&gt;B,</a:t>
              </a:r>
              <a:r>
                <a:rPr lang="zh-CN" altLang="en-US" sz="20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lang="en-US" altLang="zh-CN" sz="2000" dirty="0" err="1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loc</a:t>
              </a:r>
              <a:r>
                <a:rPr lang="en-US" altLang="zh-CN" sz="20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-RIB=[])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FA4413AD-4AE9-6746-B60D-7C47F5214903}"/>
                </a:ext>
              </a:extLst>
            </p:cNvPr>
            <p:cNvSpPr/>
            <p:nvPr/>
          </p:nvSpPr>
          <p:spPr>
            <a:xfrm>
              <a:off x="9878758" y="5177565"/>
              <a:ext cx="1857600" cy="1015061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S([B,</a:t>
              </a:r>
              <a:r>
                <a:rPr lang="zh-CN" altLang="en-US" sz="20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lang="en-US" altLang="zh-CN" sz="20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D]-&gt;S,</a:t>
              </a:r>
              <a:r>
                <a:rPr lang="zh-CN" altLang="en-US" sz="20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lang="en-US" altLang="zh-CN" sz="2000" dirty="0" err="1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loc</a:t>
              </a:r>
              <a:r>
                <a:rPr lang="en-US" altLang="zh-CN" sz="20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-RIB=[S,</a:t>
              </a:r>
              <a:r>
                <a:rPr lang="zh-CN" altLang="en-US" sz="20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lang="en-US" altLang="zh-CN" sz="20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A,</a:t>
              </a:r>
              <a:r>
                <a:rPr lang="zh-CN" altLang="en-US" sz="20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lang="en-US" altLang="zh-CN" sz="20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D])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49AD9434-B187-C046-8490-4099EFE0C7E7}"/>
                </a:ext>
              </a:extLst>
            </p:cNvPr>
            <p:cNvCxnSpPr>
              <a:cxnSpLocks/>
              <a:stCxn id="6" idx="2"/>
              <a:endCxn id="40" idx="0"/>
            </p:cNvCxnSpPr>
            <p:nvPr/>
          </p:nvCxnSpPr>
          <p:spPr>
            <a:xfrm flipH="1">
              <a:off x="8066756" y="2616493"/>
              <a:ext cx="1465430" cy="722773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0D1C5B6C-FCA1-2840-9110-DC1B249815D0}"/>
                </a:ext>
              </a:extLst>
            </p:cNvPr>
            <p:cNvCxnSpPr>
              <a:cxnSpLocks/>
              <a:stCxn id="6" idx="2"/>
              <a:endCxn id="42" idx="0"/>
            </p:cNvCxnSpPr>
            <p:nvPr/>
          </p:nvCxnSpPr>
          <p:spPr>
            <a:xfrm>
              <a:off x="9532186" y="2616493"/>
              <a:ext cx="1275372" cy="721119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87654153-5FBB-3944-B865-04A196A72125}"/>
                </a:ext>
              </a:extLst>
            </p:cNvPr>
            <p:cNvCxnSpPr>
              <a:cxnSpLocks/>
              <a:stCxn id="40" idx="2"/>
              <a:endCxn id="41" idx="0"/>
            </p:cNvCxnSpPr>
            <p:nvPr/>
          </p:nvCxnSpPr>
          <p:spPr>
            <a:xfrm flipH="1">
              <a:off x="8066189" y="4008866"/>
              <a:ext cx="567" cy="575780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A85E01D3-E26A-B84F-B241-37E3F9DE1CA0}"/>
                </a:ext>
              </a:extLst>
            </p:cNvPr>
            <p:cNvCxnSpPr>
              <a:cxnSpLocks/>
              <a:stCxn id="41" idx="3"/>
              <a:endCxn id="43" idx="1"/>
            </p:cNvCxnSpPr>
            <p:nvPr/>
          </p:nvCxnSpPr>
          <p:spPr>
            <a:xfrm>
              <a:off x="8994989" y="4920210"/>
              <a:ext cx="883769" cy="764886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B3C32F03-51A3-214B-988C-2C92D2DEFAB3}"/>
                </a:ext>
              </a:extLst>
            </p:cNvPr>
            <p:cNvCxnSpPr>
              <a:cxnSpLocks/>
              <a:stCxn id="42" idx="2"/>
              <a:endCxn id="43" idx="0"/>
            </p:cNvCxnSpPr>
            <p:nvPr/>
          </p:nvCxnSpPr>
          <p:spPr>
            <a:xfrm>
              <a:off x="10807558" y="4008740"/>
              <a:ext cx="0" cy="1168825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Rectangle 59">
            <a:extLst>
              <a:ext uri="{FF2B5EF4-FFF2-40B4-BE49-F238E27FC236}">
                <a16:creationId xmlns:a16="http://schemas.microsoft.com/office/drawing/2014/main" id="{770EE98A-0DC6-4B41-AF2A-F802284C4D23}"/>
              </a:ext>
            </a:extLst>
          </p:cNvPr>
          <p:cNvSpPr/>
          <p:nvPr/>
        </p:nvSpPr>
        <p:spPr>
          <a:xfrm>
            <a:off x="8066189" y="6259810"/>
            <a:ext cx="29546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路由计算因果关系图</a:t>
            </a:r>
            <a:endParaRPr lang="en-US" sz="2400" b="1" dirty="0"/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C53C1323-5339-2446-92FA-CEAD01B60AAC}"/>
              </a:ext>
            </a:extLst>
          </p:cNvPr>
          <p:cNvGrpSpPr/>
          <p:nvPr/>
        </p:nvGrpSpPr>
        <p:grpSpPr>
          <a:xfrm>
            <a:off x="1235034" y="4033695"/>
            <a:ext cx="6454324" cy="2775368"/>
            <a:chOff x="1235034" y="4033695"/>
            <a:chExt cx="6454324" cy="2775368"/>
          </a:xfrm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E3363223-6853-A545-9C6C-636B5FA7BF7A}"/>
                </a:ext>
              </a:extLst>
            </p:cNvPr>
            <p:cNvSpPr/>
            <p:nvPr/>
          </p:nvSpPr>
          <p:spPr>
            <a:xfrm>
              <a:off x="1235034" y="4033695"/>
              <a:ext cx="2436771" cy="446305"/>
            </a:xfrm>
            <a:prstGeom prst="rect">
              <a:avLst/>
            </a:prstGeom>
            <a:noFill/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509C3700-B27C-A345-9058-845368DA8E43}"/>
                </a:ext>
              </a:extLst>
            </p:cNvPr>
            <p:cNvSpPr/>
            <p:nvPr/>
          </p:nvSpPr>
          <p:spPr>
            <a:xfrm>
              <a:off x="5252587" y="6334404"/>
              <a:ext cx="2436771" cy="474659"/>
            </a:xfrm>
            <a:prstGeom prst="rect">
              <a:avLst/>
            </a:prstGeom>
            <a:noFill/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11048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392298-9C0B-F54B-9376-B00465A16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分布式路由计算</a:t>
            </a:r>
            <a:r>
              <a:rPr lang="en-US" altLang="ja-JP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-&gt;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集中式串行程序</a:t>
            </a: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F2D9CE7-CDF7-5247-9031-CC192AA0A44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243408" cy="4351338"/>
              </a:xfrm>
            </p:spPr>
            <p:txBody>
              <a:bodyPr/>
              <a:lstStyle/>
              <a:p>
                <a:r>
                  <a:rPr lang="ja-JP" altLang="en-US" b="1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等价性定理</a:t>
                </a:r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：</a:t>
                </a:r>
                <a:r>
                  <a:rPr lang="ja-JP" altLang="en-US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任何满足路由计算因果关系图的串行计算路径</a:t>
                </a:r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，</a:t>
                </a:r>
                <a:r>
                  <a:rPr lang="ja-JP" altLang="en-US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其最终状态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∪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𝑑𝑒𝑣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{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𝑠𝑡𝑎𝑡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𝑒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𝑑𝑒𝑣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}</m:t>
                    </m:r>
                  </m:oMath>
                </a14:m>
                <a:r>
                  <a:rPr 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与分布式路由计算路径</a:t>
                </a:r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生成的最终状态相等。</a:t>
                </a:r>
                <a:endParaRPr lang="en-US" altLang="zh-CN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lvl="1"/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路径</a:t>
                </a:r>
                <a:r>
                  <a:rPr lang="en-US" altLang="zh-CN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1</a:t>
                </a:r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：</a:t>
                </a:r>
                <a:endParaRPr lang="en-US" altLang="zh-CN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lvl="1"/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路径</a:t>
                </a:r>
                <a:r>
                  <a:rPr lang="en-US" altLang="zh-CN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2</a:t>
                </a:r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：</a:t>
                </a:r>
                <a:endParaRPr lang="en-US" altLang="zh-CN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lvl="1"/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两个计算路径等价</a:t>
                </a:r>
                <a:endParaRPr lang="en-US" altLang="zh-CN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r>
                  <a:rPr lang="ja-JP" altLang="en-US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只要捕获路由计算因果关系图</a:t>
                </a:r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，</a:t>
                </a:r>
                <a:r>
                  <a:rPr lang="ja-JP" altLang="en-US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即可生成一条满足该图拓扑序的线性串行计算路径</a:t>
                </a:r>
                <a:endParaRPr lang="en-US" altLang="zh-CN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endParaRPr lang="en-US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F2D9CE7-CDF7-5247-9031-CC192AA0A44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243408" cy="4351338"/>
              </a:xfrm>
              <a:blipFill>
                <a:blip r:embed="rId2"/>
                <a:stretch>
                  <a:fillRect l="-1623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14E0B8-FD1A-D846-8E7D-4CBFE73D8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3CBEB-A62C-7547-B7F6-B847810FF90F}" type="slidenum">
              <a:rPr lang="en-US" smtClean="0"/>
              <a:t>35</a:t>
            </a:fld>
            <a:endParaRPr lang="en-US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12E777C0-AF8C-D14F-9CBD-44CEDEFEDCA4}"/>
              </a:ext>
            </a:extLst>
          </p:cNvPr>
          <p:cNvGrpSpPr/>
          <p:nvPr/>
        </p:nvGrpSpPr>
        <p:grpSpPr>
          <a:xfrm>
            <a:off x="9686992" y="249490"/>
            <a:ext cx="2259181" cy="1441198"/>
            <a:chOff x="1326672" y="1953673"/>
            <a:chExt cx="3121586" cy="2073028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D1B98DCA-E8A8-0047-8328-196D6CBA632A}"/>
                </a:ext>
              </a:extLst>
            </p:cNvPr>
            <p:cNvGrpSpPr/>
            <p:nvPr/>
          </p:nvGrpSpPr>
          <p:grpSpPr>
            <a:xfrm>
              <a:off x="1326672" y="1953673"/>
              <a:ext cx="3121586" cy="2047621"/>
              <a:chOff x="1528553" y="2064327"/>
              <a:chExt cx="3121586" cy="2047621"/>
            </a:xfrm>
          </p:grpSpPr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94CC3830-2686-9544-AABB-1EE66DCBB7BF}"/>
                  </a:ext>
                </a:extLst>
              </p:cNvPr>
              <p:cNvSpPr/>
              <p:nvPr/>
            </p:nvSpPr>
            <p:spPr>
              <a:xfrm>
                <a:off x="1528553" y="2696937"/>
                <a:ext cx="720000" cy="7200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b="1" dirty="0"/>
                  <a:t>S</a:t>
                </a:r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3411B7A4-3C5C-5F43-B398-04A6B0681B3D}"/>
                  </a:ext>
                </a:extLst>
              </p:cNvPr>
              <p:cNvSpPr/>
              <p:nvPr/>
            </p:nvSpPr>
            <p:spPr>
              <a:xfrm>
                <a:off x="2729346" y="2064327"/>
                <a:ext cx="720000" cy="7200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b="1" dirty="0"/>
                  <a:t>A</a:t>
                </a:r>
                <a:endParaRPr lang="en-US" sz="2800" b="1" dirty="0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8F350FFC-F89D-9F4F-AC4D-98C636C41BFA}"/>
                  </a:ext>
                </a:extLst>
              </p:cNvPr>
              <p:cNvSpPr/>
              <p:nvPr/>
            </p:nvSpPr>
            <p:spPr>
              <a:xfrm>
                <a:off x="2734848" y="3391948"/>
                <a:ext cx="720000" cy="7200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b="1" dirty="0"/>
                  <a:t>B</a:t>
                </a:r>
                <a:endParaRPr lang="en-US" sz="2800" b="1" dirty="0"/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41B07EB9-89EA-F44B-A6BF-997E94390727}"/>
                  </a:ext>
                </a:extLst>
              </p:cNvPr>
              <p:cNvSpPr/>
              <p:nvPr/>
            </p:nvSpPr>
            <p:spPr>
              <a:xfrm>
                <a:off x="3930139" y="2696937"/>
                <a:ext cx="720000" cy="7200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b="1" dirty="0"/>
                  <a:t>D</a:t>
                </a:r>
                <a:endParaRPr lang="en-US" sz="2800" b="1" dirty="0"/>
              </a:p>
            </p:txBody>
          </p: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6D55E5EC-6BC6-234F-845D-001C701B4CB2}"/>
                  </a:ext>
                </a:extLst>
              </p:cNvPr>
              <p:cNvCxnSpPr>
                <a:cxnSpLocks/>
                <a:stCxn id="12" idx="6"/>
                <a:endCxn id="14" idx="1"/>
              </p:cNvCxnSpPr>
              <p:nvPr/>
            </p:nvCxnSpPr>
            <p:spPr>
              <a:xfrm>
                <a:off x="3449346" y="2424327"/>
                <a:ext cx="586235" cy="378052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172199F4-3C5D-B94E-9D3E-558D0E834C7E}"/>
                  </a:ext>
                </a:extLst>
              </p:cNvPr>
              <p:cNvCxnSpPr>
                <a:cxnSpLocks/>
                <a:stCxn id="13" idx="6"/>
                <a:endCxn id="14" idx="3"/>
              </p:cNvCxnSpPr>
              <p:nvPr/>
            </p:nvCxnSpPr>
            <p:spPr>
              <a:xfrm flipV="1">
                <a:off x="3454848" y="3311495"/>
                <a:ext cx="580733" cy="440453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20BC36FD-199A-184F-A5DB-B1429E595768}"/>
                  </a:ext>
                </a:extLst>
              </p:cNvPr>
              <p:cNvCxnSpPr>
                <a:cxnSpLocks/>
                <a:stCxn id="11" idx="7"/>
                <a:endCxn id="12" idx="2"/>
              </p:cNvCxnSpPr>
              <p:nvPr/>
            </p:nvCxnSpPr>
            <p:spPr>
              <a:xfrm flipV="1">
                <a:off x="2143111" y="2424327"/>
                <a:ext cx="586235" cy="378052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53C3BF32-E4C4-3E4A-BB51-B72AF52E8927}"/>
                  </a:ext>
                </a:extLst>
              </p:cNvPr>
              <p:cNvCxnSpPr>
                <a:cxnSpLocks/>
                <a:stCxn id="11" idx="5"/>
                <a:endCxn id="13" idx="2"/>
              </p:cNvCxnSpPr>
              <p:nvPr/>
            </p:nvCxnSpPr>
            <p:spPr>
              <a:xfrm>
                <a:off x="2143111" y="3311495"/>
                <a:ext cx="591737" cy="440453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5480EE30-F0BC-5A41-B9EB-C237F1011F22}"/>
                </a:ext>
              </a:extLst>
            </p:cNvPr>
            <p:cNvCxnSpPr>
              <a:cxnSpLocks/>
              <a:stCxn id="14" idx="4"/>
            </p:cNvCxnSpPr>
            <p:nvPr/>
          </p:nvCxnSpPr>
          <p:spPr>
            <a:xfrm>
              <a:off x="4088258" y="3306283"/>
              <a:ext cx="0" cy="335011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56F4E41-0984-9C47-8925-E33DFB82797F}"/>
                </a:ext>
              </a:extLst>
            </p:cNvPr>
            <p:cNvSpPr txBox="1"/>
            <p:nvPr/>
          </p:nvSpPr>
          <p:spPr>
            <a:xfrm>
              <a:off x="3872277" y="3565036"/>
              <a:ext cx="43196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/>
                <a:t>P</a:t>
              </a:r>
              <a:endParaRPr lang="en-US" sz="2400" b="1" dirty="0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B911A254-39BC-AC46-88B8-93775FE0F4F0}"/>
              </a:ext>
            </a:extLst>
          </p:cNvPr>
          <p:cNvGrpSpPr/>
          <p:nvPr/>
        </p:nvGrpSpPr>
        <p:grpSpPr>
          <a:xfrm>
            <a:off x="7137389" y="1945365"/>
            <a:ext cx="4598969" cy="4247261"/>
            <a:chOff x="7137389" y="1945365"/>
            <a:chExt cx="4598969" cy="4247261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2C470AE-A9C8-6E44-9958-898923CD852F}"/>
                </a:ext>
              </a:extLst>
            </p:cNvPr>
            <p:cNvSpPr/>
            <p:nvPr/>
          </p:nvSpPr>
          <p:spPr>
            <a:xfrm>
              <a:off x="8139074" y="1945365"/>
              <a:ext cx="2786224" cy="671128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D(origin,</a:t>
              </a:r>
              <a:r>
                <a:rPr lang="zh-CN" altLang="en-US" sz="20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lang="en-US" altLang="zh-CN" sz="2000" dirty="0" err="1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loc</a:t>
              </a:r>
              <a:r>
                <a:rPr lang="en-US" altLang="zh-CN" sz="20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-RIB=[D])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0897C442-9103-3A47-8A6A-275DDC23120F}"/>
                </a:ext>
              </a:extLst>
            </p:cNvPr>
            <p:cNvSpPr/>
            <p:nvPr/>
          </p:nvSpPr>
          <p:spPr>
            <a:xfrm>
              <a:off x="7137390" y="3339266"/>
              <a:ext cx="1858732" cy="66960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A([D]-&gt;A,</a:t>
              </a:r>
              <a:r>
                <a:rPr lang="zh-CN" altLang="en-US" sz="20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lang="en-US" altLang="zh-CN" sz="2000" dirty="0" err="1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loc</a:t>
              </a:r>
              <a:r>
                <a:rPr lang="en-US" altLang="zh-CN" sz="20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-RIB=[])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E527444-7279-664A-8319-FA230E2DDB70}"/>
                </a:ext>
              </a:extLst>
            </p:cNvPr>
            <p:cNvSpPr/>
            <p:nvPr/>
          </p:nvSpPr>
          <p:spPr>
            <a:xfrm>
              <a:off x="7137389" y="4584646"/>
              <a:ext cx="1857600" cy="671128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S([A,</a:t>
              </a:r>
              <a:r>
                <a:rPr lang="zh-CN" altLang="en-US" sz="20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lang="en-US" altLang="zh-CN" sz="20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D]-&gt;S,</a:t>
              </a:r>
              <a:r>
                <a:rPr lang="zh-CN" altLang="en-US" sz="20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lang="en-US" altLang="zh-CN" sz="2000" dirty="0" err="1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loc</a:t>
              </a:r>
              <a:r>
                <a:rPr lang="en-US" altLang="zh-CN" sz="20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-RIB=[])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8FFF37F5-E04D-3942-BEF4-DDE2EB7C07CD}"/>
                </a:ext>
              </a:extLst>
            </p:cNvPr>
            <p:cNvSpPr/>
            <p:nvPr/>
          </p:nvSpPr>
          <p:spPr>
            <a:xfrm>
              <a:off x="9878758" y="3337612"/>
              <a:ext cx="1857600" cy="671128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B([D]-&gt;B,</a:t>
              </a:r>
              <a:r>
                <a:rPr lang="zh-CN" altLang="en-US" sz="20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lang="en-US" altLang="zh-CN" sz="2000" dirty="0" err="1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loc</a:t>
              </a:r>
              <a:r>
                <a:rPr lang="en-US" altLang="zh-CN" sz="20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-RIB=[])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FA4413AD-4AE9-6746-B60D-7C47F5214903}"/>
                </a:ext>
              </a:extLst>
            </p:cNvPr>
            <p:cNvSpPr/>
            <p:nvPr/>
          </p:nvSpPr>
          <p:spPr>
            <a:xfrm>
              <a:off x="9878758" y="5177565"/>
              <a:ext cx="1857600" cy="1015061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S([B,</a:t>
              </a:r>
              <a:r>
                <a:rPr lang="zh-CN" altLang="en-US" sz="20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lang="en-US" altLang="zh-CN" sz="20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D]-&gt;S,</a:t>
              </a:r>
              <a:r>
                <a:rPr lang="zh-CN" altLang="en-US" sz="20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lang="en-US" altLang="zh-CN" sz="2000" dirty="0" err="1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loc</a:t>
              </a:r>
              <a:r>
                <a:rPr lang="en-US" altLang="zh-CN" sz="20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-RIB=[S,</a:t>
              </a:r>
              <a:r>
                <a:rPr lang="zh-CN" altLang="en-US" sz="20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lang="en-US" altLang="zh-CN" sz="20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A,</a:t>
              </a:r>
              <a:r>
                <a:rPr lang="zh-CN" altLang="en-US" sz="20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lang="en-US" altLang="zh-CN" sz="20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D])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49AD9434-B187-C046-8490-4099EFE0C7E7}"/>
                </a:ext>
              </a:extLst>
            </p:cNvPr>
            <p:cNvCxnSpPr>
              <a:cxnSpLocks/>
              <a:stCxn id="6" idx="2"/>
              <a:endCxn id="40" idx="0"/>
            </p:cNvCxnSpPr>
            <p:nvPr/>
          </p:nvCxnSpPr>
          <p:spPr>
            <a:xfrm flipH="1">
              <a:off x="8066756" y="2616493"/>
              <a:ext cx="1465430" cy="722773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0D1C5B6C-FCA1-2840-9110-DC1B249815D0}"/>
                </a:ext>
              </a:extLst>
            </p:cNvPr>
            <p:cNvCxnSpPr>
              <a:cxnSpLocks/>
              <a:stCxn id="6" idx="2"/>
              <a:endCxn id="42" idx="0"/>
            </p:cNvCxnSpPr>
            <p:nvPr/>
          </p:nvCxnSpPr>
          <p:spPr>
            <a:xfrm>
              <a:off x="9532186" y="2616493"/>
              <a:ext cx="1275372" cy="721119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87654153-5FBB-3944-B865-04A196A72125}"/>
                </a:ext>
              </a:extLst>
            </p:cNvPr>
            <p:cNvCxnSpPr>
              <a:cxnSpLocks/>
              <a:stCxn id="40" idx="2"/>
              <a:endCxn id="41" idx="0"/>
            </p:cNvCxnSpPr>
            <p:nvPr/>
          </p:nvCxnSpPr>
          <p:spPr>
            <a:xfrm flipH="1">
              <a:off x="8066189" y="4008866"/>
              <a:ext cx="567" cy="575780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A85E01D3-E26A-B84F-B241-37E3F9DE1CA0}"/>
                </a:ext>
              </a:extLst>
            </p:cNvPr>
            <p:cNvCxnSpPr>
              <a:cxnSpLocks/>
              <a:stCxn id="41" idx="3"/>
              <a:endCxn id="43" idx="1"/>
            </p:cNvCxnSpPr>
            <p:nvPr/>
          </p:nvCxnSpPr>
          <p:spPr>
            <a:xfrm>
              <a:off x="8994989" y="4920210"/>
              <a:ext cx="883769" cy="764886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B3C32F03-51A3-214B-988C-2C92D2DEFAB3}"/>
                </a:ext>
              </a:extLst>
            </p:cNvPr>
            <p:cNvCxnSpPr>
              <a:cxnSpLocks/>
              <a:stCxn id="42" idx="2"/>
              <a:endCxn id="43" idx="0"/>
            </p:cNvCxnSpPr>
            <p:nvPr/>
          </p:nvCxnSpPr>
          <p:spPr>
            <a:xfrm>
              <a:off x="10807558" y="4008740"/>
              <a:ext cx="0" cy="1168825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ED2B3B8-F418-AC4D-AA43-8D9AD331E287}"/>
                  </a:ext>
                </a:extLst>
              </p:cNvPr>
              <p:cNvSpPr txBox="1"/>
              <p:nvPr/>
            </p:nvSpPr>
            <p:spPr>
              <a:xfrm>
                <a:off x="7637867" y="2050096"/>
                <a:ext cx="63184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1" i="1" dirty="0" smtClean="0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2400" b="1" i="1" dirty="0" smtClean="0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𝑺</m:t>
                          </m:r>
                        </m:e>
                        <m:sub>
                          <m:r>
                            <a:rPr lang="en-US" altLang="zh-CN" sz="2400" b="1" i="1" dirty="0" smtClean="0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𝑫</m:t>
                          </m:r>
                        </m:sub>
                      </m:sSub>
                    </m:oMath>
                  </m:oMathPara>
                </a14:m>
                <a:endParaRPr lang="en-US" sz="2400" b="1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ED2B3B8-F418-AC4D-AA43-8D9AD331E2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7867" y="2050096"/>
                <a:ext cx="631840" cy="461665"/>
              </a:xfrm>
              <a:prstGeom prst="rect">
                <a:avLst/>
              </a:prstGeom>
              <a:blipFill>
                <a:blip r:embed="rId3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1FFF8F3-F6CE-934C-92E6-9714C7B2E730}"/>
                  </a:ext>
                </a:extLst>
              </p:cNvPr>
              <p:cNvSpPr txBox="1"/>
              <p:nvPr/>
            </p:nvSpPr>
            <p:spPr>
              <a:xfrm>
                <a:off x="7434349" y="2856708"/>
                <a:ext cx="63184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1" i="1" dirty="0" smtClean="0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2400" b="1" i="1" dirty="0" smtClean="0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𝑺</m:t>
                          </m:r>
                        </m:e>
                        <m:sub>
                          <m:r>
                            <a:rPr lang="en-US" altLang="zh-CN" sz="2400" b="1" i="1" dirty="0" smtClean="0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𝑨</m:t>
                          </m:r>
                        </m:sub>
                      </m:sSub>
                    </m:oMath>
                  </m:oMathPara>
                </a14:m>
                <a:endParaRPr lang="en-US" sz="2400" b="1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1FFF8F3-F6CE-934C-92E6-9714C7B2E7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4349" y="2856708"/>
                <a:ext cx="631840" cy="461665"/>
              </a:xfrm>
              <a:prstGeom prst="rect">
                <a:avLst/>
              </a:prstGeom>
              <a:blipFill>
                <a:blip r:embed="rId4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070D376C-ED14-984D-82D5-B289D2809D88}"/>
                  </a:ext>
                </a:extLst>
              </p:cNvPr>
              <p:cNvSpPr txBox="1"/>
              <p:nvPr/>
            </p:nvSpPr>
            <p:spPr>
              <a:xfrm>
                <a:off x="10731977" y="2856707"/>
                <a:ext cx="63184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1" i="1" dirty="0" smtClean="0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2400" b="1" i="1" dirty="0" smtClean="0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𝑺</m:t>
                          </m:r>
                        </m:e>
                        <m:sub>
                          <m:r>
                            <a:rPr lang="en-US" altLang="zh-CN" sz="2400" b="1" i="1" dirty="0" smtClean="0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𝑩</m:t>
                          </m:r>
                        </m:sub>
                      </m:sSub>
                    </m:oMath>
                  </m:oMathPara>
                </a14:m>
                <a:endParaRPr lang="en-US" sz="2400" b="1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070D376C-ED14-984D-82D5-B289D2809D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31977" y="2856707"/>
                <a:ext cx="631840" cy="461665"/>
              </a:xfrm>
              <a:prstGeom prst="rect">
                <a:avLst/>
              </a:prstGeom>
              <a:blipFill>
                <a:blip r:embed="rId5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72C50EE1-BB68-6C47-90C6-BA41F86E2071}"/>
                  </a:ext>
                </a:extLst>
              </p:cNvPr>
              <p:cNvSpPr txBox="1"/>
              <p:nvPr/>
            </p:nvSpPr>
            <p:spPr>
              <a:xfrm>
                <a:off x="7437036" y="4107318"/>
                <a:ext cx="711670" cy="4934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1" i="1" dirty="0" smtClean="0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2400" b="1" i="1" dirty="0" smtClean="0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𝑺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sz="2400" b="1" i="1" dirty="0" smtClean="0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 dirty="0" smtClean="0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en-US" altLang="zh-CN" sz="2400" b="1" i="1" dirty="0" smtClean="0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𝟏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sz="2400" b="1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72C50EE1-BB68-6C47-90C6-BA41F86E20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7036" y="4107318"/>
                <a:ext cx="711670" cy="493405"/>
              </a:xfrm>
              <a:prstGeom prst="rect">
                <a:avLst/>
              </a:prstGeom>
              <a:blipFill>
                <a:blip r:embed="rId6"/>
                <a:stretch>
                  <a:fillRect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2CDB5A59-6D13-234D-BCFF-48BC8A328333}"/>
                  </a:ext>
                </a:extLst>
              </p:cNvPr>
              <p:cNvSpPr txBox="1"/>
              <p:nvPr/>
            </p:nvSpPr>
            <p:spPr>
              <a:xfrm>
                <a:off x="10119402" y="4687101"/>
                <a:ext cx="711670" cy="4934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1" i="1" dirty="0" smtClean="0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2400" b="1" i="1" dirty="0" smtClean="0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𝑺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sz="2400" b="1" i="1" dirty="0" smtClean="0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 dirty="0" smtClean="0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en-US" altLang="zh-CN" sz="2400" b="1" i="1" dirty="0" smtClean="0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𝟐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sz="2400" b="1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2CDB5A59-6D13-234D-BCFF-48BC8A3283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19402" y="4687101"/>
                <a:ext cx="711670" cy="493405"/>
              </a:xfrm>
              <a:prstGeom prst="rect">
                <a:avLst/>
              </a:prstGeom>
              <a:blipFill>
                <a:blip r:embed="rId7"/>
                <a:stretch>
                  <a:fillRect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Rectangle 57">
            <a:extLst>
              <a:ext uri="{FF2B5EF4-FFF2-40B4-BE49-F238E27FC236}">
                <a16:creationId xmlns:a16="http://schemas.microsoft.com/office/drawing/2014/main" id="{7ABBC0F3-02D3-C149-B6FD-DD8A22DCF2AE}"/>
              </a:ext>
            </a:extLst>
          </p:cNvPr>
          <p:cNvSpPr/>
          <p:nvPr/>
        </p:nvSpPr>
        <p:spPr>
          <a:xfrm>
            <a:off x="8066189" y="6259810"/>
            <a:ext cx="29546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路由计算因果关系图</a:t>
            </a:r>
            <a:endParaRPr lang="en-US" sz="2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DA79F42-907F-0C4B-AC22-88E2ABEABCEC}"/>
                  </a:ext>
                </a:extLst>
              </p:cNvPr>
              <p:cNvSpPr txBox="1"/>
              <p:nvPr/>
            </p:nvSpPr>
            <p:spPr>
              <a:xfrm>
                <a:off x="2595444" y="3762037"/>
                <a:ext cx="2910384" cy="4934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{</m:t>
                      </m:r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𝑫</m:t>
                          </m:r>
                        </m:sub>
                      </m:sSub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zh-CN" altLang="en-US" sz="2400" b="1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sub>
                      </m:sSub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zh-CN" altLang="en-US" sz="2400" b="1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𝑩</m:t>
                          </m:r>
                        </m:sub>
                      </m:sSub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zh-CN" altLang="en-US" sz="2400" b="1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sub>
                      </m:sSub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zh-CN" altLang="en-US" sz="2400" b="1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sub>
                      </m:sSub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2400" b="1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DA79F42-907F-0C4B-AC22-88E2ABEABC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5444" y="3762037"/>
                <a:ext cx="2910384" cy="493405"/>
              </a:xfrm>
              <a:prstGeom prst="rect">
                <a:avLst/>
              </a:prstGeom>
              <a:blipFill>
                <a:blip r:embed="rId8"/>
                <a:stretch>
                  <a:fillRect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514C774F-8C46-FF4E-8100-C8AAB54E3FC4}"/>
                  </a:ext>
                </a:extLst>
              </p:cNvPr>
              <p:cNvSpPr txBox="1"/>
              <p:nvPr/>
            </p:nvSpPr>
            <p:spPr>
              <a:xfrm>
                <a:off x="2595444" y="3380397"/>
                <a:ext cx="2910384" cy="4934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{</m:t>
                      </m:r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𝑫</m:t>
                          </m:r>
                        </m:sub>
                      </m:sSub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zh-CN" altLang="en-US" sz="2400" b="1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sub>
                      </m:sSub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zh-CN" altLang="en-US" sz="2400" b="1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sub>
                      </m:sSub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zh-CN" altLang="en-US" sz="2400" b="1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𝑩</m:t>
                              </m:r>
                            </m:sub>
                          </m:sSub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sub>
                      </m:sSub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2400" b="1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514C774F-8C46-FF4E-8100-C8AAB54E3F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5444" y="3380397"/>
                <a:ext cx="2910384" cy="493405"/>
              </a:xfrm>
              <a:prstGeom prst="rect">
                <a:avLst/>
              </a:prstGeom>
              <a:blipFill>
                <a:blip r:embed="rId9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FDB5F393-5DA5-8242-902B-38E797F5FDCF}"/>
              </a:ext>
            </a:extLst>
          </p:cNvPr>
          <p:cNvSpPr txBox="1"/>
          <p:nvPr/>
        </p:nvSpPr>
        <p:spPr>
          <a:xfrm>
            <a:off x="1763922" y="2963569"/>
            <a:ext cx="8847733" cy="177414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ja-JP" altLang="en-US" sz="3600">
                <a:latin typeface="Microsoft YaHei" panose="020B0503020204020204" pitchFamily="34" charset="-122"/>
                <a:ea typeface="Microsoft YaHei" panose="020B0503020204020204" pitchFamily="34" charset="-122"/>
              </a:rPr>
              <a:t>分布式路由协议配置的诊断与修复</a:t>
            </a:r>
            <a:r>
              <a:rPr lang="zh-CN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ja-JP" altLang="en-US" sz="3600">
                <a:latin typeface="Microsoft YaHei" panose="020B0503020204020204" pitchFamily="34" charset="-122"/>
                <a:ea typeface="Microsoft YaHei" panose="020B0503020204020204" pitchFamily="34" charset="-122"/>
              </a:rPr>
              <a:t>被转换为集中式串行程序的诊断与修复</a:t>
            </a:r>
            <a:endParaRPr lang="en-US" altLang="zh-CN" sz="3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endParaRPr lang="en-US" altLang="zh-CN" sz="3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CFCCCC3-180A-854E-B6D1-31688B16BAB5}"/>
              </a:ext>
            </a:extLst>
          </p:cNvPr>
          <p:cNvSpPr/>
          <p:nvPr/>
        </p:nvSpPr>
        <p:spPr>
          <a:xfrm>
            <a:off x="2665122" y="4156385"/>
            <a:ext cx="6780279" cy="52133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（</a:t>
            </a:r>
            <a:r>
              <a:rPr lang="ja-JP" altLang="en-US" sz="24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一个软件工程领域中被广泛深入研究的问题</a:t>
            </a:r>
            <a:r>
              <a:rPr lang="zh-CN" altLang="en-US" sz="24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endParaRPr lang="en-US" sz="24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3450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60" grpId="0"/>
      <p:bldP spid="17" grpId="0" animBg="1"/>
      <p:bldP spid="20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392298-9C0B-F54B-9376-B00465A160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858995" cy="1325563"/>
          </a:xfrm>
        </p:spPr>
        <p:txBody>
          <a:bodyPr/>
          <a:lstStyle/>
          <a:p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网络配置自动化诊断与修复框架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技术挑战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323D04-8C61-8147-8A8F-EBB36D02F3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633364" cy="435133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挑战</a:t>
            </a:r>
            <a:r>
              <a:rPr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：如何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捕获路由计算因果关系图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，从而获得串行计算路径？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lnSpc>
                <a:spcPct val="100000"/>
              </a:lnSpc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路由协议不提供相关接口，且大多数运行在分布式环境下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00000"/>
              </a:lnSpc>
            </a:pP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挑战</a:t>
            </a:r>
            <a:r>
              <a:rPr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：如何高效分析串行计算路径，精确定位配置错误？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lnSpc>
                <a:spcPct val="100000"/>
              </a:lnSpc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传统计算路径分析方法或错误定位不精确，或无法对控制流进行分析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00000"/>
              </a:lnSpc>
            </a:pP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挑战</a:t>
            </a:r>
            <a:r>
              <a:rPr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：如何快速计算修复方案，同时避免对配置进行大量修改？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lnSpc>
                <a:spcPct val="100000"/>
              </a:lnSpc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完全推翻已有配置文件不实际，配置合成可读性差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14E0B8-FD1A-D846-8E7D-4CBFE73D8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3CBEB-A62C-7547-B7F6-B847810FF90F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581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392298-9C0B-F54B-9376-B00465A160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353800" cy="1325563"/>
          </a:xfrm>
        </p:spPr>
        <p:txBody>
          <a:bodyPr/>
          <a:lstStyle/>
          <a:p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网络配置自动化诊断与修复框架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en-US" altLang="ja-JP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S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calpel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14E0B8-FD1A-D846-8E7D-4CBFE73D8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3CBEB-A62C-7547-B7F6-B847810FF90F}" type="slidenum">
              <a:rPr lang="en-US" smtClean="0"/>
              <a:t>37</a:t>
            </a:fld>
            <a:endParaRPr lang="en-US"/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8A421F74-06F4-FE4F-B301-3B8DCF915DBC}"/>
              </a:ext>
            </a:extLst>
          </p:cNvPr>
          <p:cNvSpPr/>
          <p:nvPr/>
        </p:nvSpPr>
        <p:spPr>
          <a:xfrm>
            <a:off x="1048393" y="3580347"/>
            <a:ext cx="1980000" cy="1440000"/>
          </a:xfrm>
          <a:prstGeom prst="roundRect">
            <a:avLst>
              <a:gd name="adj" fmla="val 7576"/>
            </a:avLst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ja-JP" altLang="en-US" sz="24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设备</a:t>
            </a:r>
            <a:r>
              <a:rPr lang="en-US" altLang="zh-CN" sz="24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lang="ja-JP" altLang="en-US" sz="24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仿真平台轻量级</a:t>
            </a:r>
            <a:endParaRPr lang="en-US" altLang="ja-JP" sz="24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lang="ja-JP" altLang="en-US" sz="24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因果捕获机制</a:t>
            </a:r>
            <a:endParaRPr lang="en-US" sz="24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B590B20B-B9AD-9B43-9938-951FCA2A88D0}"/>
              </a:ext>
            </a:extLst>
          </p:cNvPr>
          <p:cNvSpPr/>
          <p:nvPr/>
        </p:nvSpPr>
        <p:spPr>
          <a:xfrm>
            <a:off x="4586389" y="3580347"/>
            <a:ext cx="1980000" cy="1440000"/>
          </a:xfrm>
          <a:prstGeom prst="roundRect">
            <a:avLst>
              <a:gd name="adj" fmla="val 7576"/>
            </a:avLst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ja-JP" altLang="en-US" sz="24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可靠</a:t>
            </a:r>
            <a:r>
              <a:rPr lang="zh-CN" altLang="en-US" sz="24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lang="ja-JP" altLang="en-US" sz="24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最小化错误配置定位与解释算法</a:t>
            </a:r>
            <a:endParaRPr lang="en-US" sz="24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8F35CCCE-8D25-2546-B740-1718FA25D4F8}"/>
              </a:ext>
            </a:extLst>
          </p:cNvPr>
          <p:cNvSpPr/>
          <p:nvPr/>
        </p:nvSpPr>
        <p:spPr>
          <a:xfrm>
            <a:off x="8127385" y="3580347"/>
            <a:ext cx="1980000" cy="1440000"/>
          </a:xfrm>
          <a:prstGeom prst="roundRect">
            <a:avLst>
              <a:gd name="adj" fmla="val 7576"/>
            </a:avLst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4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最小化修复</a:t>
            </a:r>
            <a:endParaRPr lang="en-US" altLang="ja-JP" sz="24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lang="ja-JP" altLang="en-US" sz="24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约束规划</a:t>
            </a:r>
            <a:endParaRPr lang="en-US" altLang="ja-JP" sz="24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lang="ja-JP" altLang="en-US" sz="24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求解器</a:t>
            </a:r>
            <a:endParaRPr lang="en-US" sz="24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4" name="Right Arrow 33">
            <a:extLst>
              <a:ext uri="{FF2B5EF4-FFF2-40B4-BE49-F238E27FC236}">
                <a16:creationId xmlns:a16="http://schemas.microsoft.com/office/drawing/2014/main" id="{A0FA3954-B123-6445-81A8-DB7DB7C753D5}"/>
              </a:ext>
            </a:extLst>
          </p:cNvPr>
          <p:cNvSpPr/>
          <p:nvPr/>
        </p:nvSpPr>
        <p:spPr>
          <a:xfrm>
            <a:off x="3282554" y="3906012"/>
            <a:ext cx="1046674" cy="78867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83619F2-0EB7-D74C-959F-DD4D6BA889DB}"/>
              </a:ext>
            </a:extLst>
          </p:cNvPr>
          <p:cNvSpPr txBox="1"/>
          <p:nvPr/>
        </p:nvSpPr>
        <p:spPr>
          <a:xfrm>
            <a:off x="872091" y="2106100"/>
            <a:ext cx="23326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挑战</a:t>
            </a:r>
            <a:r>
              <a:rPr lang="en-US" altLang="zh-CN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lang="ja-JP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因果关系图</a:t>
            </a:r>
            <a:endParaRPr lang="en-US" altLang="ja-JP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lang="ja-JP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精确捕获</a:t>
            </a:r>
            <a:endParaRPr 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C5D99BC-4D87-FE4E-90FC-64D1073884C9}"/>
              </a:ext>
            </a:extLst>
          </p:cNvPr>
          <p:cNvSpPr txBox="1"/>
          <p:nvPr/>
        </p:nvSpPr>
        <p:spPr>
          <a:xfrm>
            <a:off x="4468930" y="2106099"/>
            <a:ext cx="22149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挑战</a:t>
            </a:r>
            <a:r>
              <a:rPr lang="en-US" altLang="zh-CN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2:</a:t>
            </a:r>
          </a:p>
          <a:p>
            <a:pPr algn="ctr"/>
            <a:r>
              <a:rPr lang="ja-JP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配置错误</a:t>
            </a:r>
            <a:endParaRPr lang="en-US" altLang="ja-JP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lang="ja-JP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精确定位</a:t>
            </a:r>
            <a:endParaRPr 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292AAA-7AB7-A344-BE98-B6BAED539AC9}"/>
              </a:ext>
            </a:extLst>
          </p:cNvPr>
          <p:cNvSpPr txBox="1"/>
          <p:nvPr/>
        </p:nvSpPr>
        <p:spPr>
          <a:xfrm>
            <a:off x="8076213" y="2106098"/>
            <a:ext cx="20311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挑战</a:t>
            </a:r>
            <a:r>
              <a:rPr lang="en-US" altLang="zh-CN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3:</a:t>
            </a:r>
          </a:p>
          <a:p>
            <a:pPr algn="ctr"/>
            <a:r>
              <a:rPr lang="ja-JP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配置文件</a:t>
            </a:r>
            <a:endParaRPr lang="en-US" altLang="ja-JP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lang="ja-JP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最小化修复</a:t>
            </a:r>
            <a:endParaRPr 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1" name="Right Arrow 40">
            <a:extLst>
              <a:ext uri="{FF2B5EF4-FFF2-40B4-BE49-F238E27FC236}">
                <a16:creationId xmlns:a16="http://schemas.microsoft.com/office/drawing/2014/main" id="{F8D41C3F-8990-6847-BFF0-C8D51620F9E5}"/>
              </a:ext>
            </a:extLst>
          </p:cNvPr>
          <p:cNvSpPr/>
          <p:nvPr/>
        </p:nvSpPr>
        <p:spPr>
          <a:xfrm>
            <a:off x="6823550" y="3906012"/>
            <a:ext cx="1046674" cy="78867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684EBCD-97EB-3144-AD3B-456AD5D7355F}"/>
              </a:ext>
            </a:extLst>
          </p:cNvPr>
          <p:cNvSpPr txBox="1"/>
          <p:nvPr/>
        </p:nvSpPr>
        <p:spPr>
          <a:xfrm>
            <a:off x="3032679" y="3027889"/>
            <a:ext cx="14801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线性</a:t>
            </a:r>
            <a:endParaRPr lang="en-US" altLang="ja-JP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lang="ja-JP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计算路径</a:t>
            </a:r>
            <a:endParaRPr 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B9422D6-7123-C347-9B30-CCA890EF0A6A}"/>
              </a:ext>
            </a:extLst>
          </p:cNvPr>
          <p:cNvSpPr txBox="1"/>
          <p:nvPr/>
        </p:nvSpPr>
        <p:spPr>
          <a:xfrm>
            <a:off x="6566389" y="3075015"/>
            <a:ext cx="14801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错误配置与解释</a:t>
            </a:r>
            <a:endParaRPr 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3" name="Right Arrow 42">
            <a:extLst>
              <a:ext uri="{FF2B5EF4-FFF2-40B4-BE49-F238E27FC236}">
                <a16:creationId xmlns:a16="http://schemas.microsoft.com/office/drawing/2014/main" id="{A17A17AB-DCAC-F144-BC0F-4FDE24AD349F}"/>
              </a:ext>
            </a:extLst>
          </p:cNvPr>
          <p:cNvSpPr/>
          <p:nvPr/>
        </p:nvSpPr>
        <p:spPr>
          <a:xfrm>
            <a:off x="10364546" y="3906012"/>
            <a:ext cx="1046674" cy="78867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17617AF-165E-9346-8D3D-F495C0CB2EED}"/>
              </a:ext>
            </a:extLst>
          </p:cNvPr>
          <p:cNvSpPr txBox="1"/>
          <p:nvPr/>
        </p:nvSpPr>
        <p:spPr>
          <a:xfrm>
            <a:off x="10100099" y="3026691"/>
            <a:ext cx="14801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网络配置</a:t>
            </a:r>
            <a:endParaRPr lang="en-US" altLang="ja-JP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lang="ja-JP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修复方案</a:t>
            </a:r>
            <a:endParaRPr 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40227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  <p:bldP spid="32" grpId="0" animBg="1"/>
      <p:bldP spid="34" grpId="0" animBg="1"/>
      <p:bldP spid="39" grpId="0"/>
      <p:bldP spid="40" grpId="0"/>
      <p:bldP spid="41" grpId="0" animBg="1"/>
      <p:bldP spid="9" grpId="0"/>
      <p:bldP spid="42" grpId="0"/>
      <p:bldP spid="43" grpId="0" animBg="1"/>
      <p:bldP spid="44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CBEE9-BA9C-8845-9B67-E6D1228AF6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4007"/>
            <a:ext cx="5610101" cy="435133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利用设备对协议事件处理的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First-In-First-Serve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特性与原子性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设备本地按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event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顺序记录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(event,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state,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action)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元组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构建因果关系子图</a:t>
            </a:r>
            <a:endParaRPr lang="en-US" altLang="ja-JP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00000"/>
              </a:lnSpc>
            </a:pP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所有子图以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event/action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为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key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做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join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获得完整因果关系图</a:t>
            </a:r>
          </a:p>
          <a:p>
            <a:pPr>
              <a:lnSpc>
                <a:spcPct val="100000"/>
              </a:lnSpc>
            </a:pP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40C753-1899-4947-A7B6-113A3CEDF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因果关系图精确捕获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原理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DB7516-4989-7542-A81B-719DC58B9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3CBEB-A62C-7547-B7F6-B847810FF90F}" type="slidenum">
              <a:rPr lang="en-US" smtClean="0"/>
              <a:t>38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A3A5404-4933-8A49-A70D-B5F13392AB0B}"/>
              </a:ext>
            </a:extLst>
          </p:cNvPr>
          <p:cNvGrpSpPr/>
          <p:nvPr/>
        </p:nvGrpSpPr>
        <p:grpSpPr>
          <a:xfrm>
            <a:off x="8853588" y="55941"/>
            <a:ext cx="2259181" cy="1441198"/>
            <a:chOff x="1326672" y="1953673"/>
            <a:chExt cx="3121586" cy="2073028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275EC06-49F4-9643-ACD6-F5BFE6D54325}"/>
                </a:ext>
              </a:extLst>
            </p:cNvPr>
            <p:cNvGrpSpPr/>
            <p:nvPr/>
          </p:nvGrpSpPr>
          <p:grpSpPr>
            <a:xfrm>
              <a:off x="1326672" y="1953673"/>
              <a:ext cx="3121586" cy="2047621"/>
              <a:chOff x="1528553" y="2064327"/>
              <a:chExt cx="3121586" cy="2047621"/>
            </a:xfrm>
          </p:grpSpPr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A930894D-A3F3-BB46-986C-FBCCC3F51E2A}"/>
                  </a:ext>
                </a:extLst>
              </p:cNvPr>
              <p:cNvSpPr/>
              <p:nvPr/>
            </p:nvSpPr>
            <p:spPr>
              <a:xfrm>
                <a:off x="1528553" y="2696937"/>
                <a:ext cx="720000" cy="7200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b="1" dirty="0"/>
                  <a:t>S</a:t>
                </a:r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82038FC5-70D9-1B49-8E74-B7FA1D69C0E3}"/>
                  </a:ext>
                </a:extLst>
              </p:cNvPr>
              <p:cNvSpPr/>
              <p:nvPr/>
            </p:nvSpPr>
            <p:spPr>
              <a:xfrm>
                <a:off x="2729346" y="2064327"/>
                <a:ext cx="720000" cy="7200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b="1" dirty="0"/>
                  <a:t>A</a:t>
                </a:r>
                <a:endParaRPr lang="en-US" sz="2800" b="1" dirty="0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5E2B3510-ECE4-2444-AB31-8765B2421626}"/>
                  </a:ext>
                </a:extLst>
              </p:cNvPr>
              <p:cNvSpPr/>
              <p:nvPr/>
            </p:nvSpPr>
            <p:spPr>
              <a:xfrm>
                <a:off x="2734848" y="3391948"/>
                <a:ext cx="720000" cy="7200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b="1" dirty="0"/>
                  <a:t>B</a:t>
                </a:r>
                <a:endParaRPr lang="en-US" sz="2800" b="1" dirty="0"/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3F34CCFA-4D6C-8044-8E27-FAE92C95D8C1}"/>
                  </a:ext>
                </a:extLst>
              </p:cNvPr>
              <p:cNvSpPr/>
              <p:nvPr/>
            </p:nvSpPr>
            <p:spPr>
              <a:xfrm>
                <a:off x="3930139" y="2696937"/>
                <a:ext cx="720000" cy="7200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b="1" dirty="0"/>
                  <a:t>D</a:t>
                </a:r>
                <a:endParaRPr lang="en-US" sz="2800" b="1" dirty="0"/>
              </a:p>
            </p:txBody>
          </p: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FC584A64-133F-D341-AA91-1506A28E2CB1}"/>
                  </a:ext>
                </a:extLst>
              </p:cNvPr>
              <p:cNvCxnSpPr>
                <a:cxnSpLocks/>
                <a:stCxn id="12" idx="6"/>
                <a:endCxn id="14" idx="1"/>
              </p:cNvCxnSpPr>
              <p:nvPr/>
            </p:nvCxnSpPr>
            <p:spPr>
              <a:xfrm>
                <a:off x="3449346" y="2424327"/>
                <a:ext cx="586235" cy="378052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221089FD-328B-B348-9BBD-543069A3F6ED}"/>
                  </a:ext>
                </a:extLst>
              </p:cNvPr>
              <p:cNvCxnSpPr>
                <a:cxnSpLocks/>
                <a:stCxn id="13" idx="6"/>
                <a:endCxn id="14" idx="3"/>
              </p:cNvCxnSpPr>
              <p:nvPr/>
            </p:nvCxnSpPr>
            <p:spPr>
              <a:xfrm flipV="1">
                <a:off x="3454848" y="3311495"/>
                <a:ext cx="580733" cy="440453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E9D03E18-F313-C049-8E68-0A0A55309953}"/>
                  </a:ext>
                </a:extLst>
              </p:cNvPr>
              <p:cNvCxnSpPr>
                <a:cxnSpLocks/>
                <a:stCxn id="11" idx="7"/>
                <a:endCxn id="12" idx="2"/>
              </p:cNvCxnSpPr>
              <p:nvPr/>
            </p:nvCxnSpPr>
            <p:spPr>
              <a:xfrm flipV="1">
                <a:off x="2143111" y="2424327"/>
                <a:ext cx="586235" cy="378052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89330681-E3F5-4046-B082-6940F7F58146}"/>
                  </a:ext>
                </a:extLst>
              </p:cNvPr>
              <p:cNvCxnSpPr>
                <a:cxnSpLocks/>
                <a:stCxn id="11" idx="5"/>
                <a:endCxn id="13" idx="2"/>
              </p:cNvCxnSpPr>
              <p:nvPr/>
            </p:nvCxnSpPr>
            <p:spPr>
              <a:xfrm>
                <a:off x="2143111" y="3311495"/>
                <a:ext cx="591737" cy="440453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6CF9BA87-6185-5A44-AD84-F625EC3BB1F4}"/>
                </a:ext>
              </a:extLst>
            </p:cNvPr>
            <p:cNvCxnSpPr>
              <a:cxnSpLocks/>
              <a:stCxn id="14" idx="4"/>
            </p:cNvCxnSpPr>
            <p:nvPr/>
          </p:nvCxnSpPr>
          <p:spPr>
            <a:xfrm>
              <a:off x="4088258" y="3306283"/>
              <a:ext cx="0" cy="335011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A0764E7-18B5-BD49-86D0-8CE9C4654FDE}"/>
                </a:ext>
              </a:extLst>
            </p:cNvPr>
            <p:cNvSpPr txBox="1"/>
            <p:nvPr/>
          </p:nvSpPr>
          <p:spPr>
            <a:xfrm>
              <a:off x="3872277" y="3565036"/>
              <a:ext cx="43196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/>
                <a:t>P</a:t>
              </a:r>
              <a:endParaRPr lang="en-US" sz="2400" b="1" dirty="0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5EA219ED-827C-A340-9843-4D912273B96F}"/>
              </a:ext>
            </a:extLst>
          </p:cNvPr>
          <p:cNvGrpSpPr/>
          <p:nvPr/>
        </p:nvGrpSpPr>
        <p:grpSpPr>
          <a:xfrm>
            <a:off x="8139074" y="1606473"/>
            <a:ext cx="2786224" cy="1345584"/>
            <a:chOff x="8139074" y="1606473"/>
            <a:chExt cx="2786224" cy="1345584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43681ADD-B009-AC49-8589-E49543815FB0}"/>
                </a:ext>
              </a:extLst>
            </p:cNvPr>
            <p:cNvSpPr/>
            <p:nvPr/>
          </p:nvSpPr>
          <p:spPr>
            <a:xfrm>
              <a:off x="8139074" y="1606473"/>
              <a:ext cx="2786224" cy="101002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(</a:t>
              </a:r>
              <a:r>
                <a:rPr lang="en-US" altLang="zh-CN" dirty="0" err="1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loc</a:t>
              </a:r>
              <a:r>
                <a:rPr lang="en-US" altLang="zh-CN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-RIB=[D],</a:t>
              </a:r>
              <a:r>
                <a:rPr lang="zh-CN" altLang="en-US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 </a:t>
              </a:r>
              <a:r>
                <a:rPr lang="en-US" altLang="zh-CN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{[D]-&gt;A,</a:t>
              </a:r>
              <a:r>
                <a:rPr lang="zh-CN" altLang="en-US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lang="en-US" altLang="zh-CN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[D]-&gt;B})</a:t>
              </a:r>
            </a:p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=D(origin,</a:t>
              </a:r>
              <a:r>
                <a:rPr lang="zh-CN" altLang="en-US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lang="en-US" altLang="zh-CN" dirty="0" err="1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loc</a:t>
              </a:r>
              <a:r>
                <a:rPr lang="en-US" altLang="zh-CN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-RIB=[D])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671C299A-7436-CC4A-A1E9-0384AF23A279}"/>
                </a:ext>
              </a:extLst>
            </p:cNvPr>
            <p:cNvCxnSpPr>
              <a:cxnSpLocks/>
              <a:stCxn id="32" idx="2"/>
            </p:cNvCxnSpPr>
            <p:nvPr/>
          </p:nvCxnSpPr>
          <p:spPr>
            <a:xfrm flipH="1">
              <a:off x="8972758" y="2616493"/>
              <a:ext cx="559428" cy="29179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4CF10893-D6E8-764E-8870-B6345241B9F8}"/>
                </a:ext>
              </a:extLst>
            </p:cNvPr>
            <p:cNvCxnSpPr>
              <a:cxnSpLocks/>
              <a:stCxn id="32" idx="2"/>
            </p:cNvCxnSpPr>
            <p:nvPr/>
          </p:nvCxnSpPr>
          <p:spPr>
            <a:xfrm>
              <a:off x="9532186" y="2616493"/>
              <a:ext cx="450014" cy="33556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E5563561-8C09-DF41-BFF7-032CC239FED2}"/>
              </a:ext>
            </a:extLst>
          </p:cNvPr>
          <p:cNvGrpSpPr/>
          <p:nvPr/>
        </p:nvGrpSpPr>
        <p:grpSpPr>
          <a:xfrm>
            <a:off x="6413608" y="3133244"/>
            <a:ext cx="2612572" cy="1466310"/>
            <a:chOff x="6448301" y="2849260"/>
            <a:chExt cx="2612572" cy="1466310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DDF4E27-A4CB-D040-9EFD-AEF174D177A2}"/>
                </a:ext>
              </a:extLst>
            </p:cNvPr>
            <p:cNvSpPr/>
            <p:nvPr/>
          </p:nvSpPr>
          <p:spPr>
            <a:xfrm>
              <a:off x="6448301" y="3099460"/>
              <a:ext cx="2612572" cy="909406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(</a:t>
              </a:r>
              <a:r>
                <a:rPr lang="en-US" altLang="zh-CN" dirty="0" err="1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loc</a:t>
              </a:r>
              <a:r>
                <a:rPr lang="en-US" altLang="zh-CN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-RIB=[A,</a:t>
              </a:r>
              <a:r>
                <a:rPr lang="zh-CN" altLang="en-US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lang="en-US" altLang="zh-CN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D],</a:t>
              </a:r>
              <a:r>
                <a:rPr lang="zh-CN" altLang="en-US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 </a:t>
              </a:r>
              <a:endParaRPr lang="en-US" altLang="zh-CN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{[A,</a:t>
              </a:r>
              <a:r>
                <a:rPr lang="zh-CN" altLang="en-US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lang="en-US" altLang="zh-CN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D]-&gt;S})</a:t>
              </a:r>
            </a:p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=A([D]-&gt;A,</a:t>
              </a:r>
              <a:r>
                <a:rPr lang="zh-CN" altLang="en-US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lang="en-US" altLang="zh-CN" dirty="0" err="1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loc</a:t>
              </a:r>
              <a:r>
                <a:rPr lang="en-US" altLang="zh-CN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-RIB=[])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AFC28970-104F-E845-B53E-BD8925ACF022}"/>
                </a:ext>
              </a:extLst>
            </p:cNvPr>
            <p:cNvCxnSpPr>
              <a:cxnSpLocks/>
              <a:stCxn id="33" idx="2"/>
            </p:cNvCxnSpPr>
            <p:nvPr/>
          </p:nvCxnSpPr>
          <p:spPr>
            <a:xfrm>
              <a:off x="7754587" y="4008866"/>
              <a:ext cx="0" cy="30670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CB00E27B-2EB0-A443-90E3-6C549E38F26E}"/>
                </a:ext>
              </a:extLst>
            </p:cNvPr>
            <p:cNvCxnSpPr>
              <a:cxnSpLocks/>
              <a:endCxn id="33" idx="0"/>
            </p:cNvCxnSpPr>
            <p:nvPr/>
          </p:nvCxnSpPr>
          <p:spPr>
            <a:xfrm>
              <a:off x="7754586" y="2849260"/>
              <a:ext cx="1" cy="2502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0CACA945-DA1F-0942-B91C-A7E6B851B8E4}"/>
              </a:ext>
            </a:extLst>
          </p:cNvPr>
          <p:cNvGrpSpPr/>
          <p:nvPr/>
        </p:nvGrpSpPr>
        <p:grpSpPr>
          <a:xfrm>
            <a:off x="9356632" y="3133244"/>
            <a:ext cx="2613600" cy="1466310"/>
            <a:chOff x="9356632" y="3133244"/>
            <a:chExt cx="2613600" cy="146631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49669E89-8BA4-9343-A4C3-E11A185B735D}"/>
                </a:ext>
              </a:extLst>
            </p:cNvPr>
            <p:cNvSpPr/>
            <p:nvPr/>
          </p:nvSpPr>
          <p:spPr>
            <a:xfrm>
              <a:off x="9356632" y="3383444"/>
              <a:ext cx="2613600" cy="910799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(</a:t>
              </a:r>
              <a:r>
                <a:rPr lang="en-US" altLang="zh-CN" dirty="0" err="1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loc</a:t>
              </a:r>
              <a:r>
                <a:rPr lang="en-US" altLang="zh-CN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-RIB=[B,</a:t>
              </a:r>
              <a:r>
                <a:rPr lang="zh-CN" altLang="en-US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lang="en-US" altLang="zh-CN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D],</a:t>
              </a:r>
              <a:r>
                <a:rPr lang="zh-CN" altLang="en-US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 </a:t>
              </a:r>
              <a:endParaRPr lang="en-US" altLang="zh-CN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{[B,</a:t>
              </a:r>
              <a:r>
                <a:rPr lang="zh-CN" altLang="en-US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lang="en-US" altLang="zh-CN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D]-&gt;S})</a:t>
              </a:r>
            </a:p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=B([D]-&gt;B,</a:t>
              </a:r>
              <a:r>
                <a:rPr lang="zh-CN" altLang="en-US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lang="en-US" altLang="zh-CN" dirty="0" err="1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loc</a:t>
              </a:r>
              <a:r>
                <a:rPr lang="en-US" altLang="zh-CN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-RIB=[])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05021D98-E22A-B741-A747-42079F096A66}"/>
                </a:ext>
              </a:extLst>
            </p:cNvPr>
            <p:cNvCxnSpPr>
              <a:cxnSpLocks/>
              <a:stCxn id="35" idx="2"/>
            </p:cNvCxnSpPr>
            <p:nvPr/>
          </p:nvCxnSpPr>
          <p:spPr>
            <a:xfrm flipH="1">
              <a:off x="10662917" y="4294243"/>
              <a:ext cx="515" cy="30531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1B984BDE-2029-F148-88DD-1EA1A4FEA326}"/>
                </a:ext>
              </a:extLst>
            </p:cNvPr>
            <p:cNvCxnSpPr>
              <a:cxnSpLocks/>
            </p:cNvCxnSpPr>
            <p:nvPr/>
          </p:nvCxnSpPr>
          <p:spPr>
            <a:xfrm>
              <a:off x="10662917" y="3133244"/>
              <a:ext cx="1" cy="26059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E835D14D-4BFA-8848-8941-BD7A0B42B9A2}"/>
              </a:ext>
            </a:extLst>
          </p:cNvPr>
          <p:cNvGrpSpPr/>
          <p:nvPr/>
        </p:nvGrpSpPr>
        <p:grpSpPr>
          <a:xfrm>
            <a:off x="6412580" y="4960707"/>
            <a:ext cx="5557652" cy="1152348"/>
            <a:chOff x="6412580" y="4960707"/>
            <a:chExt cx="5557652" cy="1152348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2E4028AD-173D-0B49-BEB0-C1652D61A9AF}"/>
                </a:ext>
              </a:extLst>
            </p:cNvPr>
            <p:cNvSpPr/>
            <p:nvPr/>
          </p:nvSpPr>
          <p:spPr>
            <a:xfrm>
              <a:off x="6412580" y="5202256"/>
              <a:ext cx="2613600" cy="910799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(</a:t>
              </a:r>
              <a:r>
                <a:rPr lang="en-US" altLang="zh-CN" dirty="0" err="1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loc</a:t>
              </a:r>
              <a:r>
                <a:rPr lang="en-US" altLang="zh-CN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-RIB=[S,</a:t>
              </a:r>
              <a:r>
                <a:rPr lang="zh-CN" altLang="en-US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lang="en-US" altLang="zh-CN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A,</a:t>
              </a:r>
              <a:r>
                <a:rPr lang="zh-CN" altLang="en-US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lang="en-US" altLang="zh-CN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D],</a:t>
              </a:r>
              <a:r>
                <a:rPr lang="zh-CN" altLang="en-US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 </a:t>
              </a:r>
              <a:r>
                <a:rPr lang="en-US" altLang="zh-CN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{})</a:t>
              </a:r>
              <a:r>
                <a:rPr lang="zh-CN" altLang="en-US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endParaRPr lang="en-US" altLang="zh-CN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=S([A,</a:t>
              </a:r>
              <a:r>
                <a:rPr lang="zh-CN" altLang="en-US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lang="en-US" altLang="zh-CN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D]-&gt;S,</a:t>
              </a:r>
              <a:r>
                <a:rPr lang="zh-CN" altLang="en-US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endParaRPr lang="en-US" altLang="zh-CN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 algn="ctr"/>
              <a:r>
                <a:rPr lang="en-US" altLang="zh-CN" dirty="0" err="1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loc</a:t>
              </a:r>
              <a:r>
                <a:rPr lang="en-US" altLang="zh-CN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-RIB=[])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5166DA2B-272D-6842-9296-AB449EE37385}"/>
                </a:ext>
              </a:extLst>
            </p:cNvPr>
            <p:cNvSpPr/>
            <p:nvPr/>
          </p:nvSpPr>
          <p:spPr>
            <a:xfrm>
              <a:off x="9356632" y="5200513"/>
              <a:ext cx="2613600" cy="910799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(</a:t>
              </a:r>
              <a:r>
                <a:rPr lang="en-US" altLang="zh-CN" dirty="0" err="1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loc</a:t>
              </a:r>
              <a:r>
                <a:rPr lang="en-US" altLang="zh-CN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-RIB=[S,</a:t>
              </a:r>
              <a:r>
                <a:rPr lang="zh-CN" altLang="en-US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lang="en-US" altLang="zh-CN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A,</a:t>
              </a:r>
              <a:r>
                <a:rPr lang="zh-CN" altLang="en-US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lang="en-US" altLang="zh-CN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D],</a:t>
              </a:r>
              <a:r>
                <a:rPr lang="zh-CN" altLang="en-US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 </a:t>
              </a:r>
              <a:r>
                <a:rPr lang="en-US" altLang="zh-CN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{}) =S([B,</a:t>
              </a:r>
              <a:r>
                <a:rPr lang="zh-CN" altLang="en-US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lang="en-US" altLang="zh-CN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D]-&gt;S,</a:t>
              </a:r>
              <a:r>
                <a:rPr lang="zh-CN" altLang="en-US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endParaRPr lang="en-US" altLang="zh-CN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 algn="ctr"/>
              <a:r>
                <a:rPr lang="en-US" altLang="zh-CN" dirty="0" err="1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loc</a:t>
              </a:r>
              <a:r>
                <a:rPr lang="en-US" altLang="zh-CN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-RIB=[S,</a:t>
              </a:r>
              <a:r>
                <a:rPr lang="zh-CN" altLang="en-US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lang="en-US" altLang="zh-CN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A,</a:t>
              </a:r>
              <a:r>
                <a:rPr lang="zh-CN" altLang="en-US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lang="en-US" altLang="zh-CN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D])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ECA4743A-4917-814D-BDB9-6A2AD611B8D9}"/>
                </a:ext>
              </a:extLst>
            </p:cNvPr>
            <p:cNvCxnSpPr>
              <a:cxnSpLocks/>
              <a:stCxn id="34" idx="3"/>
              <a:endCxn id="36" idx="1"/>
            </p:cNvCxnSpPr>
            <p:nvPr/>
          </p:nvCxnSpPr>
          <p:spPr>
            <a:xfrm flipV="1">
              <a:off x="9026180" y="5655913"/>
              <a:ext cx="330452" cy="174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9BF7140F-E431-6642-82CB-86C67863E0C7}"/>
                </a:ext>
              </a:extLst>
            </p:cNvPr>
            <p:cNvCxnSpPr>
              <a:cxnSpLocks/>
            </p:cNvCxnSpPr>
            <p:nvPr/>
          </p:nvCxnSpPr>
          <p:spPr>
            <a:xfrm>
              <a:off x="7727310" y="4975078"/>
              <a:ext cx="0" cy="23980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08C7D630-0352-6B44-911B-513716F83AB4}"/>
                </a:ext>
              </a:extLst>
            </p:cNvPr>
            <p:cNvCxnSpPr>
              <a:cxnSpLocks/>
            </p:cNvCxnSpPr>
            <p:nvPr/>
          </p:nvCxnSpPr>
          <p:spPr>
            <a:xfrm>
              <a:off x="10653065" y="4960707"/>
              <a:ext cx="0" cy="23980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E2E52D4C-E24E-CF4F-900E-10E5AE940C7C}"/>
              </a:ext>
            </a:extLst>
          </p:cNvPr>
          <p:cNvGrpSpPr/>
          <p:nvPr/>
        </p:nvGrpSpPr>
        <p:grpSpPr>
          <a:xfrm>
            <a:off x="6875718" y="1670242"/>
            <a:ext cx="3976508" cy="2554352"/>
            <a:chOff x="6875718" y="1670242"/>
            <a:chExt cx="3976508" cy="2554352"/>
          </a:xfrm>
        </p:grpSpPr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B6858373-A075-AD48-8A8F-4AD203262371}"/>
                </a:ext>
              </a:extLst>
            </p:cNvPr>
            <p:cNvGrpSpPr/>
            <p:nvPr/>
          </p:nvGrpSpPr>
          <p:grpSpPr>
            <a:xfrm>
              <a:off x="6875718" y="1670242"/>
              <a:ext cx="3976508" cy="2554352"/>
              <a:chOff x="6875718" y="1670242"/>
              <a:chExt cx="3976508" cy="2554352"/>
            </a:xfrm>
          </p:grpSpPr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B78CA287-3633-484F-8A2E-798E1D28B116}"/>
                  </a:ext>
                </a:extLst>
              </p:cNvPr>
              <p:cNvSpPr/>
              <p:nvPr/>
            </p:nvSpPr>
            <p:spPr>
              <a:xfrm>
                <a:off x="9842823" y="1670242"/>
                <a:ext cx="1009403" cy="343648"/>
              </a:xfrm>
              <a:prstGeom prst="rect">
                <a:avLst/>
              </a:prstGeom>
              <a:noFill/>
              <a:ln w="381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FC3BA3BB-D47A-9D46-AE53-7C5C9C65A809}"/>
                  </a:ext>
                </a:extLst>
              </p:cNvPr>
              <p:cNvSpPr/>
              <p:nvPr/>
            </p:nvSpPr>
            <p:spPr>
              <a:xfrm>
                <a:off x="6875718" y="3936468"/>
                <a:ext cx="801169" cy="288126"/>
              </a:xfrm>
              <a:prstGeom prst="rect">
                <a:avLst/>
              </a:prstGeom>
              <a:noFill/>
              <a:ln w="381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EBC6BFEB-8C35-B742-AF8B-59D167F574F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08966" y="2616493"/>
              <a:ext cx="1235034" cy="698694"/>
            </a:xfrm>
            <a:prstGeom prst="straightConnector1">
              <a:avLst/>
            </a:prstGeom>
            <a:ln w="50800">
              <a:solidFill>
                <a:schemeClr val="accent6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F220007E-4108-6A4B-A42E-8B0996E0AAA4}"/>
              </a:ext>
            </a:extLst>
          </p:cNvPr>
          <p:cNvGrpSpPr/>
          <p:nvPr/>
        </p:nvGrpSpPr>
        <p:grpSpPr>
          <a:xfrm>
            <a:off x="9026180" y="1991699"/>
            <a:ext cx="1593730" cy="2301151"/>
            <a:chOff x="9026180" y="1991699"/>
            <a:chExt cx="1593730" cy="2301151"/>
          </a:xfrm>
        </p:grpSpPr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21DA3310-DDAD-B14B-B74E-8E99A84AA53E}"/>
                </a:ext>
              </a:extLst>
            </p:cNvPr>
            <p:cNvGrpSpPr/>
            <p:nvPr/>
          </p:nvGrpSpPr>
          <p:grpSpPr>
            <a:xfrm>
              <a:off x="9026180" y="1991699"/>
              <a:ext cx="1593730" cy="2301151"/>
              <a:chOff x="7854247" y="1991700"/>
              <a:chExt cx="1593730" cy="2301151"/>
            </a:xfrm>
          </p:grpSpPr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E16C8921-EF46-134C-8595-27A63C85D252}"/>
                  </a:ext>
                </a:extLst>
              </p:cNvPr>
              <p:cNvSpPr/>
              <p:nvPr/>
            </p:nvSpPr>
            <p:spPr>
              <a:xfrm>
                <a:off x="7854247" y="1991700"/>
                <a:ext cx="1009403" cy="332997"/>
              </a:xfrm>
              <a:prstGeom prst="rect">
                <a:avLst/>
              </a:prstGeom>
              <a:noFill/>
              <a:ln w="381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84CE896C-EE53-BD4B-80E9-36F79CC0A73E}"/>
                  </a:ext>
                </a:extLst>
              </p:cNvPr>
              <p:cNvSpPr/>
              <p:nvPr/>
            </p:nvSpPr>
            <p:spPr>
              <a:xfrm>
                <a:off x="8585261" y="3971156"/>
                <a:ext cx="862716" cy="321695"/>
              </a:xfrm>
              <a:prstGeom prst="rect">
                <a:avLst/>
              </a:prstGeom>
              <a:noFill/>
              <a:ln w="381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D5343160-E551-F744-8766-4F85F5A33A59}"/>
                </a:ext>
              </a:extLst>
            </p:cNvPr>
            <p:cNvCxnSpPr>
              <a:cxnSpLocks/>
            </p:cNvCxnSpPr>
            <p:nvPr/>
          </p:nvCxnSpPr>
          <p:spPr>
            <a:xfrm>
              <a:off x="10254766" y="2625707"/>
              <a:ext cx="290331" cy="754040"/>
            </a:xfrm>
            <a:prstGeom prst="straightConnector1">
              <a:avLst/>
            </a:prstGeom>
            <a:ln w="50800">
              <a:solidFill>
                <a:schemeClr val="accent5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4185E9CC-1E59-5C48-BF5E-D67273730DD8}"/>
              </a:ext>
            </a:extLst>
          </p:cNvPr>
          <p:cNvGrpSpPr/>
          <p:nvPr/>
        </p:nvGrpSpPr>
        <p:grpSpPr>
          <a:xfrm>
            <a:off x="7031411" y="3725528"/>
            <a:ext cx="1465090" cy="2092058"/>
            <a:chOff x="7031411" y="3725528"/>
            <a:chExt cx="1465090" cy="2092058"/>
          </a:xfrm>
        </p:grpSpPr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412ECA69-F8F7-4E44-BC65-64CF51AC391A}"/>
                </a:ext>
              </a:extLst>
            </p:cNvPr>
            <p:cNvGrpSpPr/>
            <p:nvPr/>
          </p:nvGrpSpPr>
          <p:grpSpPr>
            <a:xfrm>
              <a:off x="7031411" y="3725528"/>
              <a:ext cx="1465090" cy="2092058"/>
              <a:chOff x="7921011" y="4630103"/>
              <a:chExt cx="1465090" cy="2092058"/>
            </a:xfrm>
          </p:grpSpPr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92FDAE97-0C6E-D644-867F-CF3990EB42CD}"/>
                  </a:ext>
                </a:extLst>
              </p:cNvPr>
              <p:cNvSpPr/>
              <p:nvPr/>
            </p:nvSpPr>
            <p:spPr>
              <a:xfrm>
                <a:off x="7921011" y="4630103"/>
                <a:ext cx="1465089" cy="271887"/>
              </a:xfrm>
              <a:prstGeom prst="rect">
                <a:avLst/>
              </a:prstGeom>
              <a:noFill/>
              <a:ln w="3810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86E118D3-9920-1B42-97E8-7FD9AA95146A}"/>
                  </a:ext>
                </a:extLst>
              </p:cNvPr>
              <p:cNvSpPr/>
              <p:nvPr/>
            </p:nvSpPr>
            <p:spPr>
              <a:xfrm>
                <a:off x="8271033" y="6413535"/>
                <a:ext cx="1115068" cy="308626"/>
              </a:xfrm>
              <a:prstGeom prst="rect">
                <a:avLst/>
              </a:prstGeom>
              <a:noFill/>
              <a:ln w="3810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508D7F8A-4655-3D4A-95B6-79F29CBA4B09}"/>
                </a:ext>
              </a:extLst>
            </p:cNvPr>
            <p:cNvCxnSpPr>
              <a:cxnSpLocks/>
            </p:cNvCxnSpPr>
            <p:nvPr/>
          </p:nvCxnSpPr>
          <p:spPr>
            <a:xfrm>
              <a:off x="7560435" y="4278213"/>
              <a:ext cx="4137" cy="935278"/>
            </a:xfrm>
            <a:prstGeom prst="straightConnector1">
              <a:avLst/>
            </a:prstGeom>
            <a:ln w="50800">
              <a:solidFill>
                <a:schemeClr val="accent4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A8153ABB-7EE6-A840-A550-2914D42AE968}"/>
              </a:ext>
            </a:extLst>
          </p:cNvPr>
          <p:cNvGrpSpPr/>
          <p:nvPr/>
        </p:nvGrpSpPr>
        <p:grpSpPr>
          <a:xfrm>
            <a:off x="10035583" y="3725528"/>
            <a:ext cx="1424106" cy="2092058"/>
            <a:chOff x="10035583" y="3725528"/>
            <a:chExt cx="1424106" cy="2092058"/>
          </a:xfrm>
        </p:grpSpPr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A9B09EC7-57DD-DA4D-BB57-6A0CDB8B47D3}"/>
                </a:ext>
              </a:extLst>
            </p:cNvPr>
            <p:cNvGrpSpPr/>
            <p:nvPr/>
          </p:nvGrpSpPr>
          <p:grpSpPr>
            <a:xfrm>
              <a:off x="10035583" y="3725528"/>
              <a:ext cx="1424106" cy="2092058"/>
              <a:chOff x="3671805" y="4038060"/>
              <a:chExt cx="1424106" cy="2092058"/>
            </a:xfrm>
          </p:grpSpPr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230C5863-B00F-0249-9184-96F505D2CDE7}"/>
                  </a:ext>
                </a:extLst>
              </p:cNvPr>
              <p:cNvSpPr/>
              <p:nvPr/>
            </p:nvSpPr>
            <p:spPr>
              <a:xfrm>
                <a:off x="3671805" y="4038060"/>
                <a:ext cx="1318217" cy="308167"/>
              </a:xfrm>
              <a:prstGeom prst="rect">
                <a:avLst/>
              </a:prstGeom>
              <a:noFill/>
              <a:ln w="381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87A96DD4-0378-FA40-AF98-2572B0B9CC64}"/>
                  </a:ext>
                </a:extLst>
              </p:cNvPr>
              <p:cNvSpPr/>
              <p:nvPr/>
            </p:nvSpPr>
            <p:spPr>
              <a:xfrm>
                <a:off x="3890989" y="5818356"/>
                <a:ext cx="1204922" cy="311762"/>
              </a:xfrm>
              <a:prstGeom prst="rect">
                <a:avLst/>
              </a:prstGeom>
              <a:noFill/>
              <a:ln w="381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F14C4463-D042-5F49-986B-2CC87036FD92}"/>
                </a:ext>
              </a:extLst>
            </p:cNvPr>
            <p:cNvCxnSpPr>
              <a:cxnSpLocks/>
            </p:cNvCxnSpPr>
            <p:nvPr/>
          </p:nvCxnSpPr>
          <p:spPr>
            <a:xfrm>
              <a:off x="10921161" y="4301758"/>
              <a:ext cx="4137" cy="935278"/>
            </a:xfrm>
            <a:prstGeom prst="straightConnector1">
              <a:avLst/>
            </a:prstGeom>
            <a:ln w="50800">
              <a:solidFill>
                <a:srgbClr val="7030A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02082064-519E-B34D-BEA7-6E4B2F7095EB}"/>
              </a:ext>
            </a:extLst>
          </p:cNvPr>
          <p:cNvGrpSpPr/>
          <p:nvPr/>
        </p:nvGrpSpPr>
        <p:grpSpPr>
          <a:xfrm>
            <a:off x="6508925" y="5261181"/>
            <a:ext cx="5164520" cy="861716"/>
            <a:chOff x="6508925" y="5261181"/>
            <a:chExt cx="5164520" cy="861716"/>
          </a:xfrm>
        </p:grpSpPr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87849F5F-5E4D-244C-A44C-683F0154DEAA}"/>
                </a:ext>
              </a:extLst>
            </p:cNvPr>
            <p:cNvGrpSpPr/>
            <p:nvPr/>
          </p:nvGrpSpPr>
          <p:grpSpPr>
            <a:xfrm>
              <a:off x="6508925" y="5261181"/>
              <a:ext cx="5164520" cy="861716"/>
              <a:chOff x="5321165" y="4525418"/>
              <a:chExt cx="5164520" cy="861716"/>
            </a:xfrm>
          </p:grpSpPr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3CC7559F-3344-324E-B0C1-28B2FB587997}"/>
                  </a:ext>
                </a:extLst>
              </p:cNvPr>
              <p:cNvSpPr/>
              <p:nvPr/>
            </p:nvSpPr>
            <p:spPr>
              <a:xfrm>
                <a:off x="5321165" y="4525418"/>
                <a:ext cx="1987576" cy="302395"/>
              </a:xfrm>
              <a:prstGeom prst="rect">
                <a:avLst/>
              </a:prstGeom>
              <a:noFill/>
              <a:ln w="381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E2AE71A7-B5AF-D142-A192-FE5E959DBE26}"/>
                  </a:ext>
                </a:extLst>
              </p:cNvPr>
              <p:cNvSpPr/>
              <p:nvPr/>
            </p:nvSpPr>
            <p:spPr>
              <a:xfrm>
                <a:off x="8446081" y="5047753"/>
                <a:ext cx="2039604" cy="339381"/>
              </a:xfrm>
              <a:prstGeom prst="rect">
                <a:avLst/>
              </a:prstGeom>
              <a:noFill/>
              <a:ln w="381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BBB0765A-4B3A-3747-81B1-2C3E9A32C0D1}"/>
                </a:ext>
              </a:extLst>
            </p:cNvPr>
            <p:cNvCxnSpPr>
              <a:cxnSpLocks/>
            </p:cNvCxnSpPr>
            <p:nvPr/>
          </p:nvCxnSpPr>
          <p:spPr>
            <a:xfrm>
              <a:off x="9030724" y="5783516"/>
              <a:ext cx="338285" cy="0"/>
            </a:xfrm>
            <a:prstGeom prst="straightConnector1">
              <a:avLst/>
            </a:prstGeom>
            <a:ln w="50800">
              <a:solidFill>
                <a:schemeClr val="accent2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46047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EDB7E-03B9-DB44-8F2A-347EF459B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因果关系图精确捕获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实现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AA9090-81EF-1F4D-975A-B4DF9F9BB8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网络设备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监听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event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queue,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并对内部数据区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（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LSDB,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RIB-In,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Loc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-RIB,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RIB-Out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等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按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event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处理顺序打快照</a:t>
            </a:r>
            <a:endParaRPr lang="en-US" altLang="ja-JP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ja-JP" altLang="en-US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开源路由协议框架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修改源码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记录相关信息</a:t>
            </a:r>
            <a:endParaRPr lang="en-US" altLang="ja-JP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如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FRR,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OpenR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ja-JP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SON</a:t>
            </a:r>
            <a:r>
              <a:rPr lang="en-US" altLang="zh-CN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iC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等</a:t>
            </a:r>
            <a:endParaRPr lang="en-US" altLang="ja-JP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ja-JP" altLang="en-US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仿真平台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修改仿真主循环代码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记录相关信息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如</a:t>
            </a:r>
            <a:r>
              <a:rPr lang="en-US" altLang="ja-JP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Bat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fish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等</a:t>
            </a: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B398CE-66F4-2245-94BF-6AB31E30E2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3CBEB-A62C-7547-B7F6-B847810FF90F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302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D9117BF-3F64-704C-B192-F3A50C65D2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网络验证研究</a:t>
            </a: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49" name="Slide Number"/>
          <p:cNvSpPr>
            <a:spLocks noGrp="1"/>
          </p:cNvSpPr>
          <p:nvPr>
            <p:ph type="sldNum" sz="quarter" idx="12"/>
          </p:nvPr>
        </p:nvSpPr>
        <p:spPr>
          <a:xfrm>
            <a:off x="8610600" y="6232525"/>
            <a:ext cx="2743200" cy="365125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</a:t>
            </a:fld>
            <a:endParaRPr/>
          </a:p>
        </p:txBody>
      </p:sp>
      <p:grpSp>
        <p:nvGrpSpPr>
          <p:cNvPr id="3" name="Group 2"/>
          <p:cNvGrpSpPr/>
          <p:nvPr/>
        </p:nvGrpSpPr>
        <p:grpSpPr>
          <a:xfrm>
            <a:off x="2264071" y="1922621"/>
            <a:ext cx="2133491" cy="2296359"/>
            <a:chOff x="2661973" y="5805045"/>
            <a:chExt cx="3436599" cy="3906233"/>
          </a:xfrm>
        </p:grpSpPr>
        <p:sp>
          <p:nvSpPr>
            <p:cNvPr id="259" name="Line"/>
            <p:cNvSpPr/>
            <p:nvPr/>
          </p:nvSpPr>
          <p:spPr>
            <a:xfrm flipV="1">
              <a:off x="3578620" y="6594446"/>
              <a:ext cx="1613571" cy="1011061"/>
            </a:xfrm>
            <a:prstGeom prst="line">
              <a:avLst/>
            </a:prstGeom>
            <a:ln w="177800">
              <a:solidFill>
                <a:schemeClr val="bg1">
                  <a:lumMod val="75000"/>
                </a:schemeClr>
              </a:solidFill>
              <a:miter/>
            </a:ln>
          </p:spPr>
          <p:txBody>
            <a:bodyPr lIns="17145" rIns="17145"/>
            <a:lstStyle/>
            <a:p>
              <a:endParaRPr sz="188"/>
            </a:p>
          </p:txBody>
        </p:sp>
        <p:sp>
          <p:nvSpPr>
            <p:cNvPr id="260" name="Line"/>
            <p:cNvSpPr/>
            <p:nvPr/>
          </p:nvSpPr>
          <p:spPr>
            <a:xfrm flipH="1" flipV="1">
              <a:off x="3423803" y="7808689"/>
              <a:ext cx="1820608" cy="1083189"/>
            </a:xfrm>
            <a:prstGeom prst="line">
              <a:avLst/>
            </a:prstGeom>
            <a:ln w="177800">
              <a:solidFill>
                <a:schemeClr val="bg1">
                  <a:lumMod val="75000"/>
                </a:schemeClr>
              </a:solidFill>
              <a:miter/>
            </a:ln>
          </p:spPr>
          <p:txBody>
            <a:bodyPr lIns="17145" rIns="17145"/>
            <a:lstStyle/>
            <a:p>
              <a:endParaRPr sz="188"/>
            </a:p>
          </p:txBody>
        </p:sp>
        <p:sp>
          <p:nvSpPr>
            <p:cNvPr id="261" name="Circle"/>
            <p:cNvSpPr/>
            <p:nvPr/>
          </p:nvSpPr>
          <p:spPr>
            <a:xfrm>
              <a:off x="2661973" y="7205983"/>
              <a:ext cx="1181101" cy="1181101"/>
            </a:xfrm>
            <a:prstGeom prst="ellipse">
              <a:avLst/>
            </a:prstGeom>
            <a:solidFill>
              <a:schemeClr val="accent2"/>
            </a:solidFill>
            <a:ln w="12700">
              <a:solidFill>
                <a:srgbClr val="000000"/>
              </a:solidFill>
              <a:miter/>
            </a:ln>
          </p:spPr>
          <p:txBody>
            <a:bodyPr lIns="17145" rIns="17145" anchor="ctr"/>
            <a:lstStyle/>
            <a:p>
              <a:endParaRPr sz="188"/>
            </a:p>
          </p:txBody>
        </p:sp>
        <p:sp>
          <p:nvSpPr>
            <p:cNvPr id="265" name="Line"/>
            <p:cNvSpPr/>
            <p:nvPr/>
          </p:nvSpPr>
          <p:spPr>
            <a:xfrm flipV="1">
              <a:off x="5511111" y="6488229"/>
              <a:ext cx="1" cy="2530649"/>
            </a:xfrm>
            <a:prstGeom prst="line">
              <a:avLst/>
            </a:prstGeom>
            <a:ln w="177800">
              <a:solidFill>
                <a:schemeClr val="bg1">
                  <a:lumMod val="75000"/>
                </a:schemeClr>
              </a:solidFill>
              <a:miter/>
            </a:ln>
          </p:spPr>
          <p:txBody>
            <a:bodyPr lIns="17145" rIns="17145"/>
            <a:lstStyle/>
            <a:p>
              <a:endParaRPr sz="188"/>
            </a:p>
          </p:txBody>
        </p:sp>
        <p:sp>
          <p:nvSpPr>
            <p:cNvPr id="275" name="Circle"/>
            <p:cNvSpPr/>
            <p:nvPr/>
          </p:nvSpPr>
          <p:spPr>
            <a:xfrm>
              <a:off x="4917471" y="8530177"/>
              <a:ext cx="1181101" cy="1181101"/>
            </a:xfrm>
            <a:prstGeom prst="ellipse">
              <a:avLst/>
            </a:prstGeom>
            <a:solidFill>
              <a:schemeClr val="accent2"/>
            </a:solidFill>
            <a:ln w="12700">
              <a:solidFill>
                <a:srgbClr val="000000"/>
              </a:solidFill>
              <a:miter/>
            </a:ln>
          </p:spPr>
          <p:txBody>
            <a:bodyPr lIns="17145" rIns="17145" anchor="ctr"/>
            <a:lstStyle/>
            <a:p>
              <a:endParaRPr sz="188"/>
            </a:p>
          </p:txBody>
        </p:sp>
        <p:sp>
          <p:nvSpPr>
            <p:cNvPr id="276" name="Circle"/>
            <p:cNvSpPr/>
            <p:nvPr/>
          </p:nvSpPr>
          <p:spPr>
            <a:xfrm>
              <a:off x="4917471" y="5805045"/>
              <a:ext cx="1181101" cy="1181101"/>
            </a:xfrm>
            <a:prstGeom prst="ellipse">
              <a:avLst/>
            </a:prstGeom>
            <a:solidFill>
              <a:schemeClr val="accent2"/>
            </a:solidFill>
            <a:ln w="12700">
              <a:solidFill>
                <a:srgbClr val="000000"/>
              </a:solidFill>
              <a:miter/>
            </a:ln>
          </p:spPr>
          <p:txBody>
            <a:bodyPr lIns="17145" rIns="17145" anchor="ctr"/>
            <a:lstStyle/>
            <a:p>
              <a:endParaRPr sz="188"/>
            </a:p>
          </p:txBody>
        </p:sp>
      </p:grpSp>
      <p:sp>
        <p:nvSpPr>
          <p:cNvPr id="278" name="Shape"/>
          <p:cNvSpPr/>
          <p:nvPr/>
        </p:nvSpPr>
        <p:spPr>
          <a:xfrm flipH="1">
            <a:off x="4577192" y="2879737"/>
            <a:ext cx="1426543" cy="5607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424" extrusionOk="0">
                <a:moveTo>
                  <a:pt x="8738" y="200"/>
                </a:moveTo>
                <a:cubicBezTo>
                  <a:pt x="8935" y="-14"/>
                  <a:pt x="9238" y="-85"/>
                  <a:pt x="9484" y="129"/>
                </a:cubicBezTo>
                <a:cubicBezTo>
                  <a:pt x="9730" y="271"/>
                  <a:pt x="9886" y="628"/>
                  <a:pt x="9886" y="996"/>
                </a:cubicBezTo>
                <a:cubicBezTo>
                  <a:pt x="9886" y="996"/>
                  <a:pt x="9886" y="996"/>
                  <a:pt x="9886" y="4442"/>
                </a:cubicBezTo>
                <a:cubicBezTo>
                  <a:pt x="9886" y="4442"/>
                  <a:pt x="9886" y="4442"/>
                  <a:pt x="21600" y="4442"/>
                </a:cubicBezTo>
                <a:cubicBezTo>
                  <a:pt x="21600" y="4442"/>
                  <a:pt x="21600" y="4442"/>
                  <a:pt x="21600" y="16976"/>
                </a:cubicBezTo>
                <a:cubicBezTo>
                  <a:pt x="21600" y="16976"/>
                  <a:pt x="21600" y="16976"/>
                  <a:pt x="9886" y="16976"/>
                </a:cubicBezTo>
                <a:cubicBezTo>
                  <a:pt x="9886" y="16976"/>
                  <a:pt x="9886" y="16976"/>
                  <a:pt x="9886" y="20434"/>
                </a:cubicBezTo>
                <a:cubicBezTo>
                  <a:pt x="9886" y="20790"/>
                  <a:pt x="9730" y="21147"/>
                  <a:pt x="9484" y="21289"/>
                </a:cubicBezTo>
                <a:cubicBezTo>
                  <a:pt x="9238" y="21515"/>
                  <a:pt x="8935" y="21432"/>
                  <a:pt x="8738" y="21218"/>
                </a:cubicBezTo>
                <a:cubicBezTo>
                  <a:pt x="8738" y="21218"/>
                  <a:pt x="8738" y="21218"/>
                  <a:pt x="295" y="11499"/>
                </a:cubicBezTo>
                <a:cubicBezTo>
                  <a:pt x="98" y="11285"/>
                  <a:pt x="0" y="11000"/>
                  <a:pt x="0" y="10715"/>
                </a:cubicBezTo>
                <a:cubicBezTo>
                  <a:pt x="0" y="10418"/>
                  <a:pt x="98" y="10133"/>
                  <a:pt x="295" y="9919"/>
                </a:cubicBezTo>
                <a:cubicBezTo>
                  <a:pt x="295" y="9919"/>
                  <a:pt x="295" y="9919"/>
                  <a:pt x="8738" y="200"/>
                </a:cubicBezTo>
              </a:path>
            </a:pathLst>
          </a:custGeom>
          <a:solidFill>
            <a:schemeClr val="accent6">
              <a:lumMod val="50000"/>
            </a:schemeClr>
          </a:solidFill>
          <a:ln w="19050">
            <a:solidFill>
              <a:srgbClr val="FFFFFF"/>
            </a:solidFill>
            <a:miter/>
          </a:ln>
        </p:spPr>
        <p:txBody>
          <a:bodyPr lIns="17145" rIns="17145" anchor="ctr"/>
          <a:lstStyle/>
          <a:p>
            <a:pPr>
              <a:defRPr>
                <a:solidFill>
                  <a:srgbClr val="FFFFFF"/>
                </a:solidFill>
              </a:defRPr>
            </a:pPr>
            <a:endParaRPr sz="188">
              <a:solidFill>
                <a:srgbClr val="002060"/>
              </a:solidFill>
            </a:endParaRPr>
          </a:p>
        </p:txBody>
      </p:sp>
      <p:sp>
        <p:nvSpPr>
          <p:cNvPr id="281" name="Control Plane"/>
          <p:cNvSpPr/>
          <p:nvPr/>
        </p:nvSpPr>
        <p:spPr>
          <a:xfrm>
            <a:off x="2091416" y="1397920"/>
            <a:ext cx="2801228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7145" rIns="17145">
            <a:spAutoFit/>
          </a:bodyPr>
          <a:lstStyle>
            <a:lvl1pPr>
              <a:defRPr sz="4800">
                <a:solidFill>
                  <a:schemeClr val="accent6">
                    <a:lumOff val="-3799"/>
                  </a:schemeClr>
                </a:solidFill>
              </a:defRPr>
            </a:lvl1pPr>
          </a:lstStyle>
          <a:p>
            <a:pPr algn="ctr"/>
            <a:r>
              <a:rPr lang="ja-JP" altLang="en-US" sz="3200">
                <a:latin typeface="Microsoft YaHei" panose="020B0503020204020204" pitchFamily="34" charset="-122"/>
                <a:ea typeface="Microsoft YaHei" panose="020B0503020204020204" pitchFamily="34" charset="-122"/>
              </a:rPr>
              <a:t>控制</a:t>
            </a:r>
            <a:r>
              <a:rPr lang="en-US" altLang="zh-CN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lang="ja-JP" altLang="en-US" sz="3200">
                <a:latin typeface="Microsoft YaHei" panose="020B0503020204020204" pitchFamily="34" charset="-122"/>
                <a:ea typeface="Microsoft YaHei" panose="020B0503020204020204" pitchFamily="34" charset="-122"/>
              </a:rPr>
              <a:t>配置平面</a:t>
            </a:r>
            <a:endParaRPr sz="3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85" name="Simulation"/>
          <p:cNvSpPr/>
          <p:nvPr/>
        </p:nvSpPr>
        <p:spPr>
          <a:xfrm>
            <a:off x="4747304" y="2248963"/>
            <a:ext cx="964367" cy="523220"/>
          </a:xfrm>
          <a:prstGeom prst="rect">
            <a:avLst/>
          </a:prstGeom>
          <a:ln w="88900">
            <a:solidFill>
              <a:schemeClr val="accent6">
                <a:satOff val="-16371"/>
                <a:lumOff val="40501"/>
              </a:schemeClr>
            </a:solidFill>
            <a:miter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7145" rIns="17145">
            <a:spAutoFit/>
          </a:bodyPr>
          <a:lstStyle>
            <a:lvl1pPr>
              <a:defRPr sz="4800">
                <a:solidFill>
                  <a:schemeClr val="accent6">
                    <a:lumOff val="-3799"/>
                  </a:schemeClr>
                </a:solidFill>
              </a:defRPr>
            </a:lvl1pPr>
          </a:lstStyle>
          <a:p>
            <a:pPr algn="ctr"/>
            <a:r>
              <a:rPr 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ja-JP" altLang="en-US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执行</a:t>
            </a:r>
            <a:r>
              <a:rPr 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endParaRPr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457ABE-EA7B-DF44-B689-3A8FD3509098}"/>
              </a:ext>
            </a:extLst>
          </p:cNvPr>
          <p:cNvSpPr txBox="1"/>
          <p:nvPr/>
        </p:nvSpPr>
        <p:spPr>
          <a:xfrm>
            <a:off x="1081765" y="4263896"/>
            <a:ext cx="4297330" cy="26731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396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控制</a:t>
            </a:r>
            <a:r>
              <a:rPr lang="en-US" altLang="zh-CN" sz="2396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/</a:t>
            </a:r>
            <a:r>
              <a:rPr lang="ja-JP" altLang="en-US" sz="2396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配置平面验证</a:t>
            </a:r>
            <a:endParaRPr lang="en-US" sz="2396" dirty="0"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marL="342283" indent="-342283">
              <a:buFont typeface="Arial" panose="020B0604020202020204" pitchFamily="34" charset="0"/>
              <a:buChar char="•"/>
            </a:pPr>
            <a:r>
              <a:rPr lang="en-US" sz="2396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Batfish</a:t>
            </a:r>
            <a:r>
              <a:rPr lang="zh-CN" altLang="en-US" sz="2396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396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[NSDI'15]</a:t>
            </a:r>
          </a:p>
          <a:p>
            <a:pPr marL="342283" indent="-342283">
              <a:buFont typeface="Arial" panose="020B0604020202020204" pitchFamily="34" charset="0"/>
              <a:buChar char="•"/>
            </a:pPr>
            <a:r>
              <a:rPr lang="en-US" altLang="zh-CN" sz="2396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Bagpipe</a:t>
            </a:r>
            <a:r>
              <a:rPr lang="zh-CN" altLang="en-US" sz="2396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396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[OOPSLA'16]</a:t>
            </a:r>
            <a:endParaRPr lang="en-US" sz="2396" dirty="0"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marL="342283" indent="-342283">
              <a:buFont typeface="Arial" panose="020B0604020202020204" pitchFamily="34" charset="0"/>
              <a:buChar char="•"/>
            </a:pPr>
            <a:r>
              <a:rPr lang="en-US" sz="2396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Minesweeper</a:t>
            </a:r>
            <a:r>
              <a:rPr lang="zh-CN" altLang="en-US" sz="2396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396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[SIGCOMM'17]</a:t>
            </a:r>
            <a:endParaRPr lang="en-US" sz="2396" dirty="0"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marL="342283" indent="-342283">
              <a:buFont typeface="Arial" panose="020B0604020202020204" pitchFamily="34" charset="0"/>
              <a:buChar char="•"/>
            </a:pPr>
            <a:r>
              <a:rPr lang="en-US" sz="2396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Bo</a:t>
            </a:r>
            <a:r>
              <a:rPr lang="en-US" altLang="zh-CN" sz="2396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nsai</a:t>
            </a:r>
            <a:r>
              <a:rPr lang="zh-CN" altLang="en-US" sz="2396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396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[SIGCOMM'18]</a:t>
            </a:r>
          </a:p>
          <a:p>
            <a:pPr marL="342283" indent="-342283">
              <a:buFont typeface="Arial" panose="020B0604020202020204" pitchFamily="34" charset="0"/>
              <a:buChar char="•"/>
            </a:pPr>
            <a:r>
              <a:rPr lang="en-US" sz="2396" dirty="0" err="1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Ho</a:t>
            </a:r>
            <a:r>
              <a:rPr lang="en-US" altLang="zh-CN" sz="2396" dirty="0" err="1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yan</a:t>
            </a:r>
            <a:r>
              <a:rPr lang="zh-CN" altLang="en-US" sz="2396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396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[SIGCOMM'21]</a:t>
            </a:r>
            <a:endParaRPr lang="en-US" sz="2396" dirty="0"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marL="342283" indent="-342283">
              <a:buFont typeface="Arial" panose="020B0604020202020204" pitchFamily="34" charset="0"/>
              <a:buChar char="•"/>
            </a:pPr>
            <a:r>
              <a:rPr lang="en-US" altLang="zh-CN" sz="2396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SRE</a:t>
            </a:r>
            <a:r>
              <a:rPr lang="zh-CN" altLang="en-US" sz="2396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396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[SIGCOMM'22]</a:t>
            </a:r>
            <a:r>
              <a:rPr lang="en-US" sz="2396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…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5D1F875-5237-054B-96B9-8998AF0581DA}"/>
              </a:ext>
            </a:extLst>
          </p:cNvPr>
          <p:cNvSpPr txBox="1"/>
          <p:nvPr/>
        </p:nvSpPr>
        <p:spPr>
          <a:xfrm>
            <a:off x="1122744" y="3018579"/>
            <a:ext cx="1141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配置文件</a:t>
            </a: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0AE7475-6F81-7E44-9355-30AA783E0C66}"/>
              </a:ext>
            </a:extLst>
          </p:cNvPr>
          <p:cNvSpPr txBox="1"/>
          <p:nvPr/>
        </p:nvSpPr>
        <p:spPr>
          <a:xfrm>
            <a:off x="2550770" y="2034628"/>
            <a:ext cx="1113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配置文件</a:t>
            </a: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825F05F-68E2-E44A-8570-32821D9598A6}"/>
              </a:ext>
            </a:extLst>
          </p:cNvPr>
          <p:cNvSpPr txBox="1"/>
          <p:nvPr/>
        </p:nvSpPr>
        <p:spPr>
          <a:xfrm>
            <a:off x="2550770" y="3820151"/>
            <a:ext cx="1189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配置文件</a:t>
            </a: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9316FF8-1A45-1442-A7D3-9B6FA2D061A0}"/>
              </a:ext>
            </a:extLst>
          </p:cNvPr>
          <p:cNvGrpSpPr/>
          <p:nvPr/>
        </p:nvGrpSpPr>
        <p:grpSpPr>
          <a:xfrm>
            <a:off x="6104269" y="1404153"/>
            <a:ext cx="4736082" cy="5506556"/>
            <a:chOff x="5926144" y="1404153"/>
            <a:chExt cx="4736082" cy="5506556"/>
          </a:xfrm>
        </p:grpSpPr>
        <p:grpSp>
          <p:nvGrpSpPr>
            <p:cNvPr id="2" name="Group 1"/>
            <p:cNvGrpSpPr/>
            <p:nvPr/>
          </p:nvGrpSpPr>
          <p:grpSpPr>
            <a:xfrm>
              <a:off x="7399194" y="2017213"/>
              <a:ext cx="1977538" cy="2277412"/>
              <a:chOff x="11010962" y="5805045"/>
              <a:chExt cx="3436599" cy="3906234"/>
            </a:xfrm>
          </p:grpSpPr>
          <p:sp>
            <p:nvSpPr>
              <p:cNvPr id="262" name="Line"/>
              <p:cNvSpPr/>
              <p:nvPr/>
            </p:nvSpPr>
            <p:spPr>
              <a:xfrm flipV="1">
                <a:off x="11927607" y="6594446"/>
                <a:ext cx="1613571" cy="1011061"/>
              </a:xfrm>
              <a:prstGeom prst="line">
                <a:avLst/>
              </a:prstGeom>
              <a:ln w="177800">
                <a:solidFill>
                  <a:schemeClr val="bg1">
                    <a:lumMod val="75000"/>
                  </a:schemeClr>
                </a:solidFill>
                <a:miter/>
              </a:ln>
            </p:spPr>
            <p:txBody>
              <a:bodyPr lIns="17145" rIns="17145"/>
              <a:lstStyle/>
              <a:p>
                <a:endParaRPr sz="188"/>
              </a:p>
            </p:txBody>
          </p:sp>
          <p:sp>
            <p:nvSpPr>
              <p:cNvPr id="263" name="Line"/>
              <p:cNvSpPr/>
              <p:nvPr/>
            </p:nvSpPr>
            <p:spPr>
              <a:xfrm flipH="1" flipV="1">
                <a:off x="11772790" y="7808689"/>
                <a:ext cx="1820609" cy="1083189"/>
              </a:xfrm>
              <a:prstGeom prst="line">
                <a:avLst/>
              </a:prstGeom>
              <a:ln w="177800">
                <a:solidFill>
                  <a:schemeClr val="bg1">
                    <a:lumMod val="75000"/>
                  </a:schemeClr>
                </a:solidFill>
                <a:miter/>
              </a:ln>
            </p:spPr>
            <p:txBody>
              <a:bodyPr lIns="17145" rIns="17145"/>
              <a:lstStyle/>
              <a:p>
                <a:endParaRPr sz="188"/>
              </a:p>
            </p:txBody>
          </p:sp>
          <p:sp>
            <p:nvSpPr>
              <p:cNvPr id="264" name="Circle"/>
              <p:cNvSpPr/>
              <p:nvPr/>
            </p:nvSpPr>
            <p:spPr>
              <a:xfrm>
                <a:off x="11010962" y="7205983"/>
                <a:ext cx="1181101" cy="1181101"/>
              </a:xfrm>
              <a:prstGeom prst="ellipse">
                <a:avLst/>
              </a:prstGeom>
              <a:solidFill>
                <a:schemeClr val="accent5">
                  <a:satOff val="-10408"/>
                  <a:lumOff val="16519"/>
                </a:schemeClr>
              </a:solidFill>
              <a:ln w="12700">
                <a:solidFill>
                  <a:srgbClr val="000000"/>
                </a:solidFill>
                <a:miter/>
              </a:ln>
            </p:spPr>
            <p:txBody>
              <a:bodyPr lIns="17145" rIns="17145" anchor="ctr"/>
              <a:lstStyle/>
              <a:p>
                <a:endParaRPr sz="188"/>
              </a:p>
            </p:txBody>
          </p:sp>
          <p:sp>
            <p:nvSpPr>
              <p:cNvPr id="268" name="Line"/>
              <p:cNvSpPr/>
              <p:nvPr/>
            </p:nvSpPr>
            <p:spPr>
              <a:xfrm flipV="1">
                <a:off x="13857010" y="6488229"/>
                <a:ext cx="1" cy="2530649"/>
              </a:xfrm>
              <a:prstGeom prst="line">
                <a:avLst/>
              </a:prstGeom>
              <a:ln w="177800">
                <a:solidFill>
                  <a:schemeClr val="bg1">
                    <a:lumMod val="75000"/>
                  </a:schemeClr>
                </a:solidFill>
                <a:miter/>
              </a:ln>
            </p:spPr>
            <p:txBody>
              <a:bodyPr lIns="17145" rIns="17145"/>
              <a:lstStyle/>
              <a:p>
                <a:endParaRPr sz="188"/>
              </a:p>
            </p:txBody>
          </p:sp>
          <p:sp>
            <p:nvSpPr>
              <p:cNvPr id="271" name="Circle"/>
              <p:cNvSpPr/>
              <p:nvPr/>
            </p:nvSpPr>
            <p:spPr>
              <a:xfrm>
                <a:off x="13266460" y="8530178"/>
                <a:ext cx="1181101" cy="1181101"/>
              </a:xfrm>
              <a:prstGeom prst="ellipse">
                <a:avLst/>
              </a:prstGeom>
              <a:solidFill>
                <a:schemeClr val="accent5">
                  <a:satOff val="-10408"/>
                  <a:lumOff val="16519"/>
                </a:schemeClr>
              </a:solidFill>
              <a:ln w="12700">
                <a:solidFill>
                  <a:srgbClr val="000000"/>
                </a:solidFill>
                <a:miter/>
              </a:ln>
            </p:spPr>
            <p:txBody>
              <a:bodyPr lIns="17145" rIns="17145" anchor="ctr"/>
              <a:lstStyle/>
              <a:p>
                <a:endParaRPr sz="188"/>
              </a:p>
            </p:txBody>
          </p:sp>
          <p:sp>
            <p:nvSpPr>
              <p:cNvPr id="272" name="Circle"/>
              <p:cNvSpPr/>
              <p:nvPr/>
            </p:nvSpPr>
            <p:spPr>
              <a:xfrm>
                <a:off x="13266460" y="5805045"/>
                <a:ext cx="1181101" cy="1181101"/>
              </a:xfrm>
              <a:prstGeom prst="ellipse">
                <a:avLst/>
              </a:prstGeom>
              <a:solidFill>
                <a:schemeClr val="accent5">
                  <a:satOff val="-10408"/>
                  <a:lumOff val="16519"/>
                </a:schemeClr>
              </a:solidFill>
              <a:ln w="12700">
                <a:solidFill>
                  <a:srgbClr val="000000"/>
                </a:solidFill>
                <a:miter/>
              </a:ln>
            </p:spPr>
            <p:txBody>
              <a:bodyPr lIns="17145" rIns="17145" anchor="ctr"/>
              <a:lstStyle/>
              <a:p>
                <a:endParaRPr sz="188"/>
              </a:p>
            </p:txBody>
          </p:sp>
        </p:grpSp>
        <p:sp>
          <p:nvSpPr>
            <p:cNvPr id="282" name="Data Plane"/>
            <p:cNvSpPr/>
            <p:nvPr/>
          </p:nvSpPr>
          <p:spPr>
            <a:xfrm>
              <a:off x="7038111" y="1404153"/>
              <a:ext cx="2770946" cy="58477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17145" rIns="17145">
              <a:spAutoFit/>
            </a:bodyPr>
            <a:lstStyle>
              <a:lvl1pPr>
                <a:defRPr sz="4800">
                  <a:solidFill>
                    <a:schemeClr val="accent6">
                      <a:lumOff val="-3799"/>
                    </a:schemeClr>
                  </a:solidFill>
                </a:defRPr>
              </a:lvl1pPr>
            </a:lstStyle>
            <a:p>
              <a:pPr algn="ctr"/>
              <a:r>
                <a:rPr lang="ja-JP" altLang="en-US" sz="3200"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rPr>
                <a:t>数据平面</a:t>
              </a:r>
              <a:endParaRPr sz="32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9B41E5A-2EE1-AD40-9C55-AC55FA3141A5}"/>
                </a:ext>
              </a:extLst>
            </p:cNvPr>
            <p:cNvSpPr txBox="1"/>
            <p:nvPr/>
          </p:nvSpPr>
          <p:spPr>
            <a:xfrm>
              <a:off x="6525196" y="4237541"/>
              <a:ext cx="4137030" cy="26731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2396"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rPr>
                <a:t>数据平面验证</a:t>
              </a:r>
              <a:endParaRPr lang="en-US" sz="2396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endParaRPr>
            </a:p>
            <a:p>
              <a:pPr marL="342283" indent="-342283">
                <a:buFont typeface="Arial" panose="020B0604020202020204" pitchFamily="34" charset="0"/>
                <a:buChar char="•"/>
              </a:pPr>
              <a:r>
                <a:rPr lang="en-US" sz="2396" dirty="0"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rPr>
                <a:t>HSA</a:t>
              </a:r>
              <a:r>
                <a:rPr lang="zh-CN" altLang="en-US" sz="2396" dirty="0"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rPr>
                <a:t> </a:t>
              </a:r>
              <a:r>
                <a:rPr lang="en-US" altLang="zh-CN" sz="2396" dirty="0"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rPr>
                <a:t>[NSDI'12]</a:t>
              </a:r>
              <a:endParaRPr lang="en-US" sz="2396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endParaRPr>
            </a:p>
            <a:p>
              <a:pPr marL="342283" indent="-342283">
                <a:buFont typeface="Arial" panose="020B0604020202020204" pitchFamily="34" charset="0"/>
                <a:buChar char="•"/>
              </a:pPr>
              <a:r>
                <a:rPr lang="en-US" sz="2396" dirty="0" err="1"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rPr>
                <a:t>Veriflow</a:t>
              </a:r>
              <a:r>
                <a:rPr lang="zh-CN" altLang="en-US" sz="2396" dirty="0"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rPr>
                <a:t> </a:t>
              </a:r>
              <a:r>
                <a:rPr lang="en-US" altLang="zh-CN" sz="2396" dirty="0"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rPr>
                <a:t>[NSDI'13]</a:t>
              </a:r>
              <a:endParaRPr lang="en-US" sz="2396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endParaRPr>
            </a:p>
            <a:p>
              <a:pPr marL="342283" indent="-342283">
                <a:buFont typeface="Arial" panose="020B0604020202020204" pitchFamily="34" charset="0"/>
                <a:buChar char="•"/>
              </a:pPr>
              <a:r>
                <a:rPr lang="en-US" sz="2396" dirty="0"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rPr>
                <a:t>Atomic Predicates</a:t>
              </a:r>
              <a:r>
                <a:rPr lang="zh-CN" altLang="en-US" sz="2396" dirty="0"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rPr>
                <a:t> </a:t>
              </a:r>
              <a:r>
                <a:rPr lang="en-US" altLang="zh-CN" sz="2396" dirty="0"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rPr>
                <a:t>[ICNP'13]</a:t>
              </a:r>
              <a:endParaRPr lang="en-US" sz="2396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endParaRPr>
            </a:p>
            <a:p>
              <a:pPr marL="342283" indent="-342283">
                <a:buFont typeface="Arial" panose="020B0604020202020204" pitchFamily="34" charset="0"/>
                <a:buChar char="•"/>
              </a:pPr>
              <a:r>
                <a:rPr lang="en-US" altLang="zh-CN" sz="2396" dirty="0" err="1"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rPr>
                <a:t>APKeep</a:t>
              </a:r>
              <a:r>
                <a:rPr lang="zh-CN" altLang="en-US" sz="2396" dirty="0"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rPr>
                <a:t> </a:t>
              </a:r>
              <a:r>
                <a:rPr lang="en-US" altLang="zh-CN" sz="2396" dirty="0"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rPr>
                <a:t>[NSDI'20]</a:t>
              </a:r>
              <a:endParaRPr lang="en-US" sz="2396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endParaRPr>
            </a:p>
            <a:p>
              <a:pPr marL="342283" indent="-342283">
                <a:buFont typeface="Arial" panose="020B0604020202020204" pitchFamily="34" charset="0"/>
                <a:buChar char="•"/>
              </a:pPr>
              <a:r>
                <a:rPr lang="en-US" altLang="zh-CN" sz="2396" dirty="0"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rPr>
                <a:t>Flash</a:t>
              </a:r>
              <a:r>
                <a:rPr lang="zh-CN" altLang="en-US" sz="2396" dirty="0"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rPr>
                <a:t> </a:t>
              </a:r>
              <a:r>
                <a:rPr lang="en-US" altLang="zh-CN" sz="2396" dirty="0"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rPr>
                <a:t>[SIGCOMM'22]</a:t>
              </a:r>
              <a:endParaRPr lang="en-US" sz="2396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endParaRPr>
            </a:p>
            <a:p>
              <a:pPr marL="342283" indent="-342283">
                <a:buFont typeface="Arial" panose="020B0604020202020204" pitchFamily="34" charset="0"/>
                <a:buChar char="•"/>
              </a:pPr>
              <a:r>
                <a:rPr lang="en-US" sz="2396" dirty="0"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rPr>
                <a:t>Co</a:t>
              </a:r>
              <a:r>
                <a:rPr lang="en-US" altLang="zh-CN" sz="2396" dirty="0"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rPr>
                <a:t>ral</a:t>
              </a:r>
              <a:r>
                <a:rPr lang="zh-CN" altLang="en-US" sz="2396" dirty="0"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rPr>
                <a:t> </a:t>
              </a:r>
              <a:r>
                <a:rPr lang="en-US" altLang="zh-CN" sz="2396" dirty="0"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rPr>
                <a:t>[HotNets'22]</a:t>
              </a:r>
              <a:r>
                <a:rPr lang="en-US" sz="2396" dirty="0"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rPr>
                <a:t>…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93D2CB7-73CF-964A-BE29-2F8C6E94223C}"/>
                </a:ext>
              </a:extLst>
            </p:cNvPr>
            <p:cNvSpPr txBox="1"/>
            <p:nvPr/>
          </p:nvSpPr>
          <p:spPr>
            <a:xfrm>
              <a:off x="6937951" y="1986906"/>
              <a:ext cx="174044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FIB</a:t>
              </a:r>
              <a:r>
                <a:rPr lang="ja-JP" altLang="en-US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表</a:t>
              </a:r>
              <a:endParaRPr lang="en-US" altLang="ja-JP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 algn="ctr"/>
              <a:r>
                <a:rPr lang="en-US" altLang="zh-CN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(</a:t>
              </a:r>
              <a:r>
                <a:rPr lang="ja-JP" altLang="en-US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路由表</a:t>
              </a:r>
              <a:r>
                <a:rPr lang="en-US" altLang="zh-CN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/ACL</a:t>
              </a:r>
              <a:r>
                <a:rPr lang="ja-JP" altLang="en-US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等</a:t>
              </a:r>
              <a:r>
                <a:rPr lang="en-US" altLang="zh-CN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)</a:t>
              </a:r>
              <a:endParaRPr lang="en-US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766793E-174F-FF4B-9059-10CA9B1F81CB}"/>
                </a:ext>
              </a:extLst>
            </p:cNvPr>
            <p:cNvSpPr txBox="1"/>
            <p:nvPr/>
          </p:nvSpPr>
          <p:spPr>
            <a:xfrm>
              <a:off x="5926144" y="3146550"/>
              <a:ext cx="174044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FIB</a:t>
              </a:r>
              <a:r>
                <a:rPr lang="ja-JP" altLang="en-US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表</a:t>
              </a:r>
              <a:endParaRPr lang="en-US" altLang="ja-JP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 algn="ctr"/>
              <a:r>
                <a:rPr lang="en-US" altLang="zh-CN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(</a:t>
              </a:r>
              <a:r>
                <a:rPr lang="ja-JP" altLang="en-US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路由表</a:t>
              </a:r>
              <a:r>
                <a:rPr lang="en-US" altLang="zh-CN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/ACL</a:t>
              </a:r>
              <a:r>
                <a:rPr lang="ja-JP" altLang="en-US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等</a:t>
              </a:r>
              <a:r>
                <a:rPr lang="en-US" altLang="zh-CN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)</a:t>
              </a:r>
              <a:endParaRPr lang="en-US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1BD0BE36-CDBD-B148-8D78-D2B7B359CE3A}"/>
                </a:ext>
              </a:extLst>
            </p:cNvPr>
            <p:cNvSpPr txBox="1"/>
            <p:nvPr/>
          </p:nvSpPr>
          <p:spPr>
            <a:xfrm>
              <a:off x="6999865" y="3643954"/>
              <a:ext cx="174044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FIB</a:t>
              </a:r>
              <a:r>
                <a:rPr lang="ja-JP" altLang="en-US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表</a:t>
              </a:r>
              <a:endParaRPr lang="en-US" altLang="ja-JP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 algn="ctr"/>
              <a:r>
                <a:rPr lang="en-US" altLang="zh-CN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(</a:t>
              </a:r>
              <a:r>
                <a:rPr lang="ja-JP" altLang="en-US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路由表</a:t>
              </a:r>
              <a:r>
                <a:rPr lang="en-US" altLang="zh-CN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/ACL</a:t>
              </a:r>
              <a:r>
                <a:rPr lang="ja-JP" altLang="en-US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等</a:t>
              </a:r>
              <a:r>
                <a:rPr lang="en-US" altLang="zh-CN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)</a:t>
              </a:r>
              <a:endParaRPr lang="en-US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20642746-8B79-3C46-B7FE-2804AE08B7CA}"/>
              </a:ext>
            </a:extLst>
          </p:cNvPr>
          <p:cNvSpPr/>
          <p:nvPr/>
        </p:nvSpPr>
        <p:spPr>
          <a:xfrm>
            <a:off x="1796140" y="3462518"/>
            <a:ext cx="8186060" cy="646331"/>
          </a:xfrm>
          <a:prstGeom prst="rect">
            <a:avLst/>
          </a:prstGeom>
          <a:solidFill>
            <a:schemeClr val="accent6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ja-JP" sz="36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Wh</a:t>
            </a:r>
            <a:r>
              <a:rPr lang="en-US" altLang="zh-CN" sz="36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at</a:t>
            </a:r>
            <a:r>
              <a:rPr lang="zh-CN" altLang="en-US" sz="36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36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Happens</a:t>
            </a:r>
            <a:r>
              <a:rPr lang="zh-CN" altLang="en-US" sz="36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36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After</a:t>
            </a:r>
            <a:r>
              <a:rPr lang="zh-CN" altLang="en-US" sz="36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36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Verification?</a:t>
            </a:r>
            <a:endParaRPr lang="en-US" sz="36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5141531"/>
      </p:ext>
    </p:extLst>
  </p:cSld>
  <p:clrMapOvr>
    <a:masterClrMapping/>
  </p:clrMapOvr>
  <p:transition spd="med" advTm="114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8" grpId="0" animBg="1"/>
      <p:bldP spid="285" grpId="0" animBg="1"/>
      <p:bldP spid="33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392298-9C0B-F54B-9376-B00465A160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858995" cy="1325563"/>
          </a:xfrm>
        </p:spPr>
        <p:txBody>
          <a:bodyPr>
            <a:noAutofit/>
          </a:bodyPr>
          <a:lstStyle/>
          <a:p>
            <a:r>
              <a:rPr lang="ja-JP" altLang="en-US" sz="4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配置错误精确定位</a:t>
            </a:r>
            <a:r>
              <a:rPr lang="zh-CN" altLang="en-US" sz="4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：原理</a:t>
            </a:r>
            <a:endParaRPr lang="en-US" altLang="zh-CN" sz="4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323D04-8C61-8147-8A8F-EBB36D02F3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825624"/>
            <a:ext cx="5754225" cy="4740275"/>
          </a:xfrm>
        </p:spPr>
        <p:txBody>
          <a:bodyPr lIns="90000">
            <a:noAutofit/>
          </a:bodyPr>
          <a:lstStyle/>
          <a:p>
            <a:pPr>
              <a:lnSpc>
                <a:spcPct val="100000"/>
              </a:lnSpc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串行程序计算路径编码成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SMT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公式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lnSpc>
                <a:spcPct val="100000"/>
              </a:lnSpc>
            </a:pP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"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前置条件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/\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计算路径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/\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后置条件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"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不可满足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00000"/>
              </a:lnSpc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计算</a:t>
            </a: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最小不可满足</a:t>
            </a:r>
            <a:r>
              <a:rPr lang="ja-JP" altLang="en-US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核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(MUC)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作为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最小的错误语句集合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lnSpc>
                <a:spcPct val="100000"/>
              </a:lnSpc>
            </a:pP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MUC: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其任意真子集均可满足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00000"/>
              </a:lnSpc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计算错误语句对应的</a:t>
            </a: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错误不变量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(EI)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，生成错误解释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lnSpc>
                <a:spcPct val="100000"/>
              </a:lnSpc>
            </a:pP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EI: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每条语句执行后，会导致最终程序错误的程序状态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14E0B8-FD1A-D846-8E7D-4CBFE73D8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3CBEB-A62C-7547-B7F6-B847810FF90F}" type="slidenum">
              <a:rPr lang="en-US" smtClean="0"/>
              <a:t>40</a:t>
            </a:fld>
            <a:endParaRPr lang="en-US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6DA8B413-E976-DB5F-A5E0-DC76CD81F6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3425" y="1819380"/>
            <a:ext cx="2786083" cy="16621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55994861-E9D9-D688-4AF8-BED3C82D5297}"/>
                  </a:ext>
                </a:extLst>
              </p:cNvPr>
              <p:cNvSpPr txBox="1"/>
              <p:nvPr/>
            </p:nvSpPr>
            <p:spPr>
              <a:xfrm>
                <a:off x="8131228" y="3759483"/>
                <a:ext cx="2137009" cy="163121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dirty="0"/>
                  <a:t>       (input&lt;42)</a:t>
                </a:r>
              </a:p>
              <a:p>
                <a:r>
                  <a:rPr lang="en-US" altLang="zh-CN" sz="2000" dirty="0"/>
                  <a:t>   /\ (x’=1)</a:t>
                </a:r>
              </a:p>
              <a:p>
                <a:r>
                  <a:rPr lang="en-US" altLang="zh-CN" sz="2000" dirty="0"/>
                  <a:t>   /\ (y’=input-42)</a:t>
                </a:r>
              </a:p>
              <a:p>
                <a:r>
                  <a:rPr lang="en-US" altLang="zh-CN" sz="2000" dirty="0"/>
                  <a:t>   /\ (y’&lt;0 =&gt; x’’=0)</a:t>
                </a:r>
              </a:p>
              <a:p>
                <a:r>
                  <a:rPr lang="en-US" altLang="zh-CN" sz="2000" dirty="0"/>
                  <a:t>   /\ (x’’</a:t>
                </a:r>
                <a14:m>
                  <m:oMath xmlns:m="http://schemas.openxmlformats.org/officeDocument/2006/math">
                    <m:r>
                      <a:rPr lang="en-US" altLang="zh-CN" sz="2000" smtClean="0">
                        <a:latin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altLang="zh-CN" sz="2000" dirty="0"/>
                  <a:t>0)</a:t>
                </a:r>
                <a:endParaRPr lang="zh-CN" altLang="en-US" sz="2000" dirty="0"/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55994861-E9D9-D688-4AF8-BED3C82D52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1228" y="3759483"/>
                <a:ext cx="2137009" cy="1631216"/>
              </a:xfrm>
              <a:prstGeom prst="rect">
                <a:avLst/>
              </a:prstGeom>
              <a:blipFill>
                <a:blip r:embed="rId4"/>
                <a:stretch>
                  <a:fillRect t="-1550" b="-620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0" name="Group 39">
            <a:extLst>
              <a:ext uri="{FF2B5EF4-FFF2-40B4-BE49-F238E27FC236}">
                <a16:creationId xmlns:a16="http://schemas.microsoft.com/office/drawing/2014/main" id="{C2178DE2-26B6-D740-811E-BB9D904CCF46}"/>
              </a:ext>
            </a:extLst>
          </p:cNvPr>
          <p:cNvGrpSpPr/>
          <p:nvPr/>
        </p:nvGrpSpPr>
        <p:grpSpPr>
          <a:xfrm>
            <a:off x="6395565" y="3791216"/>
            <a:ext cx="1660046" cy="1764274"/>
            <a:chOff x="5927124" y="3954625"/>
            <a:chExt cx="1660046" cy="176427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EDFCF1A-6DE0-554F-B16F-FA4F97155B8E}"/>
                </a:ext>
              </a:extLst>
            </p:cNvPr>
            <p:cNvSpPr txBox="1"/>
            <p:nvPr/>
          </p:nvSpPr>
          <p:spPr>
            <a:xfrm>
              <a:off x="6070024" y="3954625"/>
              <a:ext cx="12112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前置条件</a:t>
              </a:r>
              <a:endParaRPr lang="en-US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7C4A390-82FD-814E-8B9A-FEE632E8EA29}"/>
                </a:ext>
              </a:extLst>
            </p:cNvPr>
            <p:cNvSpPr txBox="1"/>
            <p:nvPr/>
          </p:nvSpPr>
          <p:spPr>
            <a:xfrm>
              <a:off x="5927124" y="5072568"/>
              <a:ext cx="161488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后置条件</a:t>
              </a:r>
              <a:endParaRPr lang="en-US" altLang="ja-JP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 algn="ctr"/>
              <a:r>
                <a:rPr lang="zh-CN" altLang="en-US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（</a:t>
              </a:r>
              <a:r>
                <a:rPr lang="ja-JP" altLang="en-US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正确性要求</a:t>
              </a:r>
              <a:r>
                <a:rPr lang="zh-CN" altLang="en-US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）</a:t>
              </a:r>
              <a:endParaRPr lang="en-US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A64EB9C-21D4-6549-9886-7536ED771592}"/>
                </a:ext>
              </a:extLst>
            </p:cNvPr>
            <p:cNvSpPr txBox="1"/>
            <p:nvPr/>
          </p:nvSpPr>
          <p:spPr>
            <a:xfrm>
              <a:off x="6066150" y="4519753"/>
              <a:ext cx="12112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计算路径</a:t>
              </a:r>
              <a:endParaRPr lang="en-US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1" name="Left Brace 10">
              <a:extLst>
                <a:ext uri="{FF2B5EF4-FFF2-40B4-BE49-F238E27FC236}">
                  <a16:creationId xmlns:a16="http://schemas.microsoft.com/office/drawing/2014/main" id="{043CE1B6-75A3-7F4C-9448-81EAEFB26554}"/>
                </a:ext>
              </a:extLst>
            </p:cNvPr>
            <p:cNvSpPr/>
            <p:nvPr/>
          </p:nvSpPr>
          <p:spPr>
            <a:xfrm>
              <a:off x="7445710" y="4038571"/>
              <a:ext cx="137550" cy="220022"/>
            </a:xfrm>
            <a:prstGeom prst="leftBrace">
              <a:avLst>
                <a:gd name="adj1" fmla="val 34562"/>
                <a:gd name="adj2" fmla="val 50000"/>
              </a:avLst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Left Brace 20">
              <a:extLst>
                <a:ext uri="{FF2B5EF4-FFF2-40B4-BE49-F238E27FC236}">
                  <a16:creationId xmlns:a16="http://schemas.microsoft.com/office/drawing/2014/main" id="{3EA6254C-B401-A945-BBD8-38898F3E8E7D}"/>
                </a:ext>
              </a:extLst>
            </p:cNvPr>
            <p:cNvSpPr/>
            <p:nvPr/>
          </p:nvSpPr>
          <p:spPr>
            <a:xfrm>
              <a:off x="7449620" y="5252299"/>
              <a:ext cx="137550" cy="220022"/>
            </a:xfrm>
            <a:prstGeom prst="leftBrace">
              <a:avLst>
                <a:gd name="adj1" fmla="val 34562"/>
                <a:gd name="adj2" fmla="val 50000"/>
              </a:avLst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Left Brace 22">
              <a:extLst>
                <a:ext uri="{FF2B5EF4-FFF2-40B4-BE49-F238E27FC236}">
                  <a16:creationId xmlns:a16="http://schemas.microsoft.com/office/drawing/2014/main" id="{78EE95A0-498D-8E43-ACA8-0008FBCD6501}"/>
                </a:ext>
              </a:extLst>
            </p:cNvPr>
            <p:cNvSpPr/>
            <p:nvPr/>
          </p:nvSpPr>
          <p:spPr>
            <a:xfrm>
              <a:off x="7449604" y="4323958"/>
              <a:ext cx="133656" cy="789598"/>
            </a:xfrm>
            <a:prstGeom prst="leftBrace">
              <a:avLst>
                <a:gd name="adj1" fmla="val 34562"/>
                <a:gd name="adj2" fmla="val 50000"/>
              </a:avLst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74EBFDBA-9D03-994A-9D25-6235303469BF}"/>
              </a:ext>
            </a:extLst>
          </p:cNvPr>
          <p:cNvGrpSpPr/>
          <p:nvPr/>
        </p:nvGrpSpPr>
        <p:grpSpPr>
          <a:xfrm>
            <a:off x="8675068" y="4120000"/>
            <a:ext cx="1399633" cy="1193824"/>
            <a:chOff x="8599390" y="2763093"/>
            <a:chExt cx="1399633" cy="1193824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C863D561-BDB9-9640-885B-5C777C7D7E6C}"/>
                </a:ext>
              </a:extLst>
            </p:cNvPr>
            <p:cNvCxnSpPr>
              <a:cxnSpLocks/>
            </p:cNvCxnSpPr>
            <p:nvPr/>
          </p:nvCxnSpPr>
          <p:spPr>
            <a:xfrm>
              <a:off x="8599390" y="2763093"/>
              <a:ext cx="1034677" cy="0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0840AEB7-7897-F44A-91D2-7A02B265AD7B}"/>
                </a:ext>
              </a:extLst>
            </p:cNvPr>
            <p:cNvCxnSpPr>
              <a:cxnSpLocks/>
            </p:cNvCxnSpPr>
            <p:nvPr/>
          </p:nvCxnSpPr>
          <p:spPr>
            <a:xfrm>
              <a:off x="8610600" y="3351057"/>
              <a:ext cx="1293421" cy="0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A2F75CE8-9532-ED45-85EB-40561ACF29E2}"/>
                </a:ext>
              </a:extLst>
            </p:cNvPr>
            <p:cNvCxnSpPr>
              <a:cxnSpLocks/>
            </p:cNvCxnSpPr>
            <p:nvPr/>
          </p:nvCxnSpPr>
          <p:spPr>
            <a:xfrm>
              <a:off x="8633704" y="3628865"/>
              <a:ext cx="1365319" cy="0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F63D2FA8-BB3C-F54B-B525-A7F53E9A133F}"/>
                </a:ext>
              </a:extLst>
            </p:cNvPr>
            <p:cNvCxnSpPr>
              <a:cxnSpLocks/>
            </p:cNvCxnSpPr>
            <p:nvPr/>
          </p:nvCxnSpPr>
          <p:spPr>
            <a:xfrm>
              <a:off x="8610600" y="3956917"/>
              <a:ext cx="806532" cy="0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Down Arrow 37">
            <a:extLst>
              <a:ext uri="{FF2B5EF4-FFF2-40B4-BE49-F238E27FC236}">
                <a16:creationId xmlns:a16="http://schemas.microsoft.com/office/drawing/2014/main" id="{CBF1998A-0D75-6B4E-81BB-306A75A6C25D}"/>
              </a:ext>
            </a:extLst>
          </p:cNvPr>
          <p:cNvSpPr/>
          <p:nvPr/>
        </p:nvSpPr>
        <p:spPr>
          <a:xfrm>
            <a:off x="8791834" y="3472275"/>
            <a:ext cx="484632" cy="38532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7329678-1938-CD42-8E2F-725EE3910304}"/>
              </a:ext>
            </a:extLst>
          </p:cNvPr>
          <p:cNvSpPr txBox="1"/>
          <p:nvPr/>
        </p:nvSpPr>
        <p:spPr>
          <a:xfrm>
            <a:off x="8585033" y="5356329"/>
            <a:ext cx="756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MUC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B1BA1715-D6A1-4541-91B5-0173A4A2F342}"/>
              </a:ext>
            </a:extLst>
          </p:cNvPr>
          <p:cNvGrpSpPr/>
          <p:nvPr/>
        </p:nvGrpSpPr>
        <p:grpSpPr>
          <a:xfrm>
            <a:off x="10314090" y="3741762"/>
            <a:ext cx="1620894" cy="1984247"/>
            <a:chOff x="10314090" y="3741762"/>
            <a:chExt cx="1620894" cy="1984247"/>
          </a:xfrm>
        </p:grpSpPr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660ABAF8-5963-A0B1-8CDB-4C93CCC2B380}"/>
                </a:ext>
              </a:extLst>
            </p:cNvPr>
            <p:cNvSpPr txBox="1"/>
            <p:nvPr/>
          </p:nvSpPr>
          <p:spPr>
            <a:xfrm>
              <a:off x="10450641" y="5356678"/>
              <a:ext cx="601437" cy="369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EI</a:t>
              </a:r>
              <a:endParaRPr lang="zh-CN" altLang="en-US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15CAFDB-4616-2B4C-A400-E06AB4B7593E}"/>
                </a:ext>
              </a:extLst>
            </p:cNvPr>
            <p:cNvSpPr txBox="1"/>
            <p:nvPr/>
          </p:nvSpPr>
          <p:spPr>
            <a:xfrm>
              <a:off x="10346829" y="3745621"/>
              <a:ext cx="15792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2">
                      <a:lumMod val="7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input</a:t>
              </a:r>
              <a:r>
                <a:rPr lang="zh-CN" altLang="en-US" dirty="0">
                  <a:solidFill>
                    <a:schemeClr val="accent2">
                      <a:lumMod val="7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lang="en-US" altLang="zh-CN" dirty="0">
                  <a:solidFill>
                    <a:schemeClr val="accent2">
                      <a:lumMod val="7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&lt;</a:t>
              </a:r>
              <a:r>
                <a:rPr lang="zh-CN" altLang="en-US" dirty="0">
                  <a:solidFill>
                    <a:schemeClr val="accent2">
                      <a:lumMod val="7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lang="en-US" altLang="zh-CN" dirty="0">
                  <a:solidFill>
                    <a:schemeClr val="accent2">
                      <a:lumMod val="7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42</a:t>
              </a:r>
              <a:endParaRPr lang="en-US" dirty="0">
                <a:solidFill>
                  <a:schemeClr val="accent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1F0CFDCF-F132-F44D-A019-9DFA9F86003D}"/>
                </a:ext>
              </a:extLst>
            </p:cNvPr>
            <p:cNvSpPr txBox="1"/>
            <p:nvPr/>
          </p:nvSpPr>
          <p:spPr>
            <a:xfrm>
              <a:off x="10355729" y="4371033"/>
              <a:ext cx="15792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chemeClr val="accent2">
                      <a:lumMod val="7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y'</a:t>
              </a:r>
              <a:r>
                <a:rPr lang="zh-CN" altLang="en-US" dirty="0">
                  <a:solidFill>
                    <a:schemeClr val="accent2">
                      <a:lumMod val="7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lang="en-US" altLang="zh-CN" dirty="0">
                  <a:solidFill>
                    <a:schemeClr val="accent2">
                      <a:lumMod val="7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&lt;</a:t>
              </a:r>
              <a:r>
                <a:rPr lang="zh-CN" altLang="en-US" dirty="0">
                  <a:solidFill>
                    <a:schemeClr val="accent2">
                      <a:lumMod val="7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lang="en-US" altLang="zh-CN" dirty="0">
                  <a:solidFill>
                    <a:schemeClr val="accent2">
                      <a:lumMod val="7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0</a:t>
              </a:r>
              <a:endParaRPr lang="en-US" dirty="0">
                <a:solidFill>
                  <a:schemeClr val="accent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D8527AE-6CDD-DD46-89C7-771EC5A3E6B5}"/>
                </a:ext>
              </a:extLst>
            </p:cNvPr>
            <p:cNvSpPr txBox="1"/>
            <p:nvPr/>
          </p:nvSpPr>
          <p:spPr>
            <a:xfrm>
              <a:off x="10355728" y="4682518"/>
              <a:ext cx="15792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chemeClr val="accent2">
                      <a:lumMod val="7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x''</a:t>
              </a:r>
              <a:r>
                <a:rPr lang="zh-CN" altLang="en-US" dirty="0">
                  <a:solidFill>
                    <a:schemeClr val="accent2">
                      <a:lumMod val="7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lang="en-US" altLang="zh-CN" dirty="0">
                  <a:solidFill>
                    <a:schemeClr val="accent2">
                      <a:lumMod val="7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=</a:t>
              </a:r>
              <a:r>
                <a:rPr lang="zh-CN" altLang="en-US" dirty="0">
                  <a:solidFill>
                    <a:schemeClr val="accent2">
                      <a:lumMod val="7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lang="en-US" altLang="zh-CN" dirty="0">
                  <a:solidFill>
                    <a:schemeClr val="accent2">
                      <a:lumMod val="7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0</a:t>
              </a:r>
              <a:endParaRPr lang="en-US" dirty="0">
                <a:solidFill>
                  <a:schemeClr val="accent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44" name="矩形 6">
              <a:extLst>
                <a:ext uri="{FF2B5EF4-FFF2-40B4-BE49-F238E27FC236}">
                  <a16:creationId xmlns:a16="http://schemas.microsoft.com/office/drawing/2014/main" id="{3DE264DE-BFA1-324D-816C-D4D3172AAB3C}"/>
                </a:ext>
              </a:extLst>
            </p:cNvPr>
            <p:cNvSpPr/>
            <p:nvPr/>
          </p:nvSpPr>
          <p:spPr>
            <a:xfrm>
              <a:off x="10314090" y="3741762"/>
              <a:ext cx="1449540" cy="1346285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1811DB4F-29EF-234E-8997-06916F9C3BA8}"/>
              </a:ext>
            </a:extLst>
          </p:cNvPr>
          <p:cNvSpPr txBox="1"/>
          <p:nvPr/>
        </p:nvSpPr>
        <p:spPr>
          <a:xfrm>
            <a:off x="6888586" y="5807518"/>
            <a:ext cx="4875044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ja-JP" altLang="en-US" sz="2000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错误解释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ja-JP" altLang="en-US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输入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&lt;42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ja-JP" altLang="en-US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导致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y'&lt;0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ja-JP" altLang="en-US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进而导致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x''=0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ja-JP" altLang="en-US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违反正确性要求</a:t>
            </a:r>
            <a:endParaRPr lang="en-US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52130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38" grpId="0" animBg="1"/>
      <p:bldP spid="39" grpId="0"/>
      <p:bldP spid="46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traight Arrow Connector 85">
            <a:extLst>
              <a:ext uri="{FF2B5EF4-FFF2-40B4-BE49-F238E27FC236}">
                <a16:creationId xmlns:a16="http://schemas.microsoft.com/office/drawing/2014/main" id="{16F1D7DA-CACB-664E-D510-0C9D6F8F8C0C}"/>
              </a:ext>
            </a:extLst>
          </p:cNvPr>
          <p:cNvCxnSpPr>
            <a:cxnSpLocks/>
          </p:cNvCxnSpPr>
          <p:nvPr/>
        </p:nvCxnSpPr>
        <p:spPr>
          <a:xfrm>
            <a:off x="10870212" y="1068624"/>
            <a:ext cx="0" cy="565829"/>
          </a:xfrm>
          <a:prstGeom prst="straightConnector1">
            <a:avLst/>
          </a:prstGeom>
          <a:ln w="50800">
            <a:solidFill>
              <a:schemeClr val="accent6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87">
            <a:extLst>
              <a:ext uri="{FF2B5EF4-FFF2-40B4-BE49-F238E27FC236}">
                <a16:creationId xmlns:a16="http://schemas.microsoft.com/office/drawing/2014/main" id="{76291491-A517-308D-9F45-BAA743D38DEA}"/>
              </a:ext>
            </a:extLst>
          </p:cNvPr>
          <p:cNvCxnSpPr>
            <a:cxnSpLocks/>
          </p:cNvCxnSpPr>
          <p:nvPr/>
        </p:nvCxnSpPr>
        <p:spPr>
          <a:xfrm flipH="1">
            <a:off x="11171491" y="1068624"/>
            <a:ext cx="21283" cy="1670222"/>
          </a:xfrm>
          <a:prstGeom prst="straightConnector1">
            <a:avLst/>
          </a:prstGeom>
          <a:ln w="50800">
            <a:solidFill>
              <a:schemeClr val="accent5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91">
            <a:extLst>
              <a:ext uri="{FF2B5EF4-FFF2-40B4-BE49-F238E27FC236}">
                <a16:creationId xmlns:a16="http://schemas.microsoft.com/office/drawing/2014/main" id="{21EB2F9A-A684-9C4A-6475-A5DE84CA09E2}"/>
              </a:ext>
            </a:extLst>
          </p:cNvPr>
          <p:cNvCxnSpPr>
            <a:cxnSpLocks/>
          </p:cNvCxnSpPr>
          <p:nvPr/>
        </p:nvCxnSpPr>
        <p:spPr>
          <a:xfrm>
            <a:off x="10931217" y="2258055"/>
            <a:ext cx="1" cy="1485994"/>
          </a:xfrm>
          <a:prstGeom prst="straightConnector1">
            <a:avLst/>
          </a:prstGeom>
          <a:ln w="50800">
            <a:solidFill>
              <a:schemeClr val="accent4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96">
            <a:extLst>
              <a:ext uri="{FF2B5EF4-FFF2-40B4-BE49-F238E27FC236}">
                <a16:creationId xmlns:a16="http://schemas.microsoft.com/office/drawing/2014/main" id="{CAFCA440-0843-26B9-CB5A-84FEDA1FA983}"/>
              </a:ext>
            </a:extLst>
          </p:cNvPr>
          <p:cNvCxnSpPr>
            <a:cxnSpLocks/>
          </p:cNvCxnSpPr>
          <p:nvPr/>
        </p:nvCxnSpPr>
        <p:spPr>
          <a:xfrm>
            <a:off x="11217275" y="3316452"/>
            <a:ext cx="0" cy="1577585"/>
          </a:xfrm>
          <a:prstGeom prst="straightConnector1">
            <a:avLst/>
          </a:prstGeom>
          <a:ln w="50800">
            <a:solidFill>
              <a:srgbClr val="7030A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97">
            <a:extLst>
              <a:ext uri="{FF2B5EF4-FFF2-40B4-BE49-F238E27FC236}">
                <a16:creationId xmlns:a16="http://schemas.microsoft.com/office/drawing/2014/main" id="{523127F9-680D-677D-08A0-B932C3E431CA}"/>
              </a:ext>
            </a:extLst>
          </p:cNvPr>
          <p:cNvCxnSpPr>
            <a:cxnSpLocks/>
          </p:cNvCxnSpPr>
          <p:nvPr/>
        </p:nvCxnSpPr>
        <p:spPr>
          <a:xfrm>
            <a:off x="10937733" y="4247706"/>
            <a:ext cx="0" cy="646331"/>
          </a:xfrm>
          <a:prstGeom prst="straightConnector1">
            <a:avLst/>
          </a:prstGeom>
          <a:ln w="50800">
            <a:solidFill>
              <a:schemeClr val="accent2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文本框 130">
                <a:extLst>
                  <a:ext uri="{FF2B5EF4-FFF2-40B4-BE49-F238E27FC236}">
                    <a16:creationId xmlns:a16="http://schemas.microsoft.com/office/drawing/2014/main" id="{6E741E64-8646-3B50-C0E9-35E535FD9C12}"/>
                  </a:ext>
                </a:extLst>
              </p:cNvPr>
              <p:cNvSpPr txBox="1"/>
              <p:nvPr/>
            </p:nvSpPr>
            <p:spPr>
              <a:xfrm>
                <a:off x="4727806" y="2431403"/>
                <a:ext cx="3658692" cy="92333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r>
                  <a:rPr lang="en-US" altLang="zh-CN" sz="1800" dirty="0">
                    <a:ea typeface="微软雅黑" panose="020B0503020204020204" pitchFamily="34" charset="-122"/>
                  </a:rPr>
                  <a:t>bestS1 = null</a:t>
                </a:r>
              </a:p>
              <a:p>
                <a:r>
                  <a:rPr lang="en-US" altLang="zh-CN" sz="1800" dirty="0">
                    <a:ea typeface="微软雅黑" panose="020B0503020204020204" pitchFamily="34" charset="-122"/>
                  </a:rPr>
                  <a:t>ri3 =</a:t>
                </a:r>
                <a:r>
                  <a:rPr lang="en-US" altLang="zh-CN" sz="1800" dirty="0">
                    <a:solidFill>
                      <a:schemeClr val="tx1"/>
                    </a:solidFill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import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  <m: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</m:sub>
                    </m:sSub>
                  </m:oMath>
                </a14:m>
                <a:r>
                  <a:rPr lang="en-US" altLang="zh-CN" sz="1800" dirty="0">
                    <a:ea typeface="微软雅黑" panose="020B0503020204020204" pitchFamily="34" charset="-122"/>
                  </a:rPr>
                  <a:t>(re3) </a:t>
                </a:r>
              </a:p>
              <a:p>
                <a:r>
                  <a:rPr lang="en-US" altLang="zh-CN" sz="1800" dirty="0">
                    <a:ea typeface="微软雅黑" panose="020B0503020204020204" pitchFamily="34" charset="-122"/>
                  </a:rPr>
                  <a:t>prefer(ri3, bestS1)=&gt; bestS2 = ri3 </a:t>
                </a:r>
              </a:p>
            </p:txBody>
          </p:sp>
        </mc:Choice>
        <mc:Fallback xmlns="">
          <p:sp>
            <p:nvSpPr>
              <p:cNvPr id="131" name="文本框 130">
                <a:extLst>
                  <a:ext uri="{FF2B5EF4-FFF2-40B4-BE49-F238E27FC236}">
                    <a16:creationId xmlns:a16="http://schemas.microsoft.com/office/drawing/2014/main" id="{6E741E64-8646-3B50-C0E9-35E535FD9C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7806" y="2431403"/>
                <a:ext cx="3658692" cy="923330"/>
              </a:xfrm>
              <a:prstGeom prst="rect">
                <a:avLst/>
              </a:prstGeom>
              <a:blipFill>
                <a:blip r:embed="rId3"/>
                <a:stretch>
                  <a:fillRect l="-1500" t="-3974" b="-993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02392298-9C0B-F54B-9376-B00465A160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858995" cy="1325563"/>
          </a:xfrm>
        </p:spPr>
        <p:txBody>
          <a:bodyPr>
            <a:noAutofit/>
          </a:bodyPr>
          <a:lstStyle/>
          <a:p>
            <a:r>
              <a:rPr lang="ja-JP" altLang="en-US" sz="4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配置错误精确定位</a:t>
            </a:r>
            <a:r>
              <a:rPr lang="zh-CN" altLang="en-US" sz="4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：示例</a:t>
            </a: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14E0B8-FD1A-D846-8E7D-4CBFE73D8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3CBEB-A62C-7547-B7F6-B847810FF90F}" type="slidenum">
              <a:rPr lang="en-US" smtClean="0"/>
              <a:t>41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DAABCBFB-12AD-05B7-5CF7-FD7F0150EA9D}"/>
                  </a:ext>
                </a:extLst>
              </p:cNvPr>
              <p:cNvSpPr txBox="1"/>
              <p:nvPr/>
            </p:nvSpPr>
            <p:spPr>
              <a:xfrm>
                <a:off x="889684" y="2414337"/>
                <a:ext cx="3834932" cy="101566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dirty="0" err="1">
                    <a:ea typeface="微软雅黑" panose="020B0503020204020204" pitchFamily="34" charset="-122"/>
                  </a:rPr>
                  <a:t>bestD</a:t>
                </a:r>
                <a:r>
                  <a:rPr lang="en-US" altLang="zh-CN" sz="2000" dirty="0">
                    <a:ea typeface="微软雅黑" panose="020B0503020204020204" pitchFamily="34" charset="-122"/>
                  </a:rPr>
                  <a:t> = [D]</a:t>
                </a:r>
              </a:p>
              <a:p>
                <a:r>
                  <a:rPr lang="en-US" altLang="zh-CN" sz="2000" dirty="0">
                    <a:ea typeface="微软雅黑" panose="020B0503020204020204" pitchFamily="34" charset="-122"/>
                  </a:rPr>
                  <a:t>re1 =</a:t>
                </a:r>
                <a:r>
                  <a:rPr lang="en-US" altLang="zh-CN" sz="2000" dirty="0">
                    <a:solidFill>
                      <a:schemeClr val="tx1"/>
                    </a:solidFill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0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export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0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en-US" altLang="zh-CN" sz="20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altLang="zh-CN" sz="20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</m:sub>
                    </m:sSub>
                  </m:oMath>
                </a14:m>
                <a:r>
                  <a:rPr lang="en-US" altLang="zh-CN" sz="2000" dirty="0">
                    <a:ea typeface="微软雅黑" panose="020B0503020204020204" pitchFamily="34" charset="-122"/>
                  </a:rPr>
                  <a:t>(</a:t>
                </a:r>
                <a:r>
                  <a:rPr lang="en-US" altLang="zh-CN" sz="2000" dirty="0" err="1">
                    <a:ea typeface="微软雅黑" panose="020B0503020204020204" pitchFamily="34" charset="-122"/>
                  </a:rPr>
                  <a:t>bestD</a:t>
                </a:r>
                <a:r>
                  <a:rPr lang="en-US" altLang="zh-CN" sz="2000" dirty="0">
                    <a:ea typeface="微软雅黑" panose="020B0503020204020204" pitchFamily="34" charset="-122"/>
                  </a:rPr>
                  <a:t>)</a:t>
                </a:r>
              </a:p>
              <a:p>
                <a:r>
                  <a:rPr lang="en-US" altLang="zh-CN" sz="2000" dirty="0">
                    <a:ea typeface="微软雅黑" panose="020B0503020204020204" pitchFamily="34" charset="-122"/>
                  </a:rPr>
                  <a:t>re2 =</a:t>
                </a:r>
                <a:r>
                  <a:rPr lang="en-US" altLang="zh-CN" sz="2000" dirty="0">
                    <a:solidFill>
                      <a:schemeClr val="tx1"/>
                    </a:solidFill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0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export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0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en-US" altLang="zh-CN" sz="20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altLang="zh-CN" sz="20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B</m:t>
                        </m:r>
                      </m:sub>
                    </m:sSub>
                  </m:oMath>
                </a14:m>
                <a:r>
                  <a:rPr lang="en-US" altLang="zh-CN" sz="2000" dirty="0">
                    <a:ea typeface="微软雅黑" panose="020B0503020204020204" pitchFamily="34" charset="-122"/>
                  </a:rPr>
                  <a:t>(</a:t>
                </a:r>
                <a:r>
                  <a:rPr lang="en-US" altLang="zh-CN" sz="2000" dirty="0" err="1">
                    <a:ea typeface="微软雅黑" panose="020B0503020204020204" pitchFamily="34" charset="-122"/>
                  </a:rPr>
                  <a:t>bestD</a:t>
                </a:r>
                <a:r>
                  <a:rPr lang="en-US" altLang="zh-CN" sz="2000" dirty="0">
                    <a:ea typeface="微软雅黑" panose="020B0503020204020204" pitchFamily="34" charset="-122"/>
                  </a:rPr>
                  <a:t>)</a:t>
                </a: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DAABCBFB-12AD-05B7-5CF7-FD7F0150EA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684" y="2414337"/>
                <a:ext cx="3834932" cy="1015663"/>
              </a:xfrm>
              <a:prstGeom prst="rect">
                <a:avLst/>
              </a:prstGeom>
              <a:blipFill>
                <a:blip r:embed="rId4"/>
                <a:stretch>
                  <a:fillRect l="-1749" t="-2994" b="-958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5BEF0EA1-BBB3-4949-61D9-7A4FAEDE8B38}"/>
                  </a:ext>
                </a:extLst>
              </p:cNvPr>
              <p:cNvSpPr txBox="1"/>
              <p:nvPr/>
            </p:nvSpPr>
            <p:spPr>
              <a:xfrm>
                <a:off x="887779" y="3656216"/>
                <a:ext cx="3736549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1800" dirty="0">
                    <a:ea typeface="微软雅黑" panose="020B0503020204020204" pitchFamily="34" charset="-122"/>
                  </a:rPr>
                  <a:t>bestA1 = null</a:t>
                </a:r>
              </a:p>
              <a:p>
                <a:r>
                  <a:rPr lang="en-US" altLang="zh-CN" sz="1800" dirty="0">
                    <a:ea typeface="微软雅黑" panose="020B0503020204020204" pitchFamily="34" charset="-122"/>
                  </a:rPr>
                  <a:t>ri1 =</a:t>
                </a:r>
                <a:r>
                  <a:rPr lang="en-US" altLang="zh-CN" sz="1800" dirty="0">
                    <a:solidFill>
                      <a:schemeClr val="tx1"/>
                    </a:solidFill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import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</m:sub>
                    </m:sSub>
                  </m:oMath>
                </a14:m>
                <a:r>
                  <a:rPr lang="en-US" altLang="zh-CN" sz="1800" dirty="0">
                    <a:ea typeface="微软雅黑" panose="020B0503020204020204" pitchFamily="34" charset="-122"/>
                  </a:rPr>
                  <a:t>(re1)</a:t>
                </a:r>
              </a:p>
              <a:p>
                <a:r>
                  <a:rPr lang="en-US" altLang="zh-CN" sz="1800" dirty="0">
                    <a:ea typeface="微软雅黑" panose="020B0503020204020204" pitchFamily="34" charset="-122"/>
                  </a:rPr>
                  <a:t>prefer(ri1, bestA1) =&gt; bestA2 = ri1</a:t>
                </a:r>
              </a:p>
              <a:p>
                <a:r>
                  <a:rPr lang="en-US" altLang="zh-CN" sz="1800" dirty="0">
                    <a:ea typeface="微软雅黑" panose="020B0503020204020204" pitchFamily="34" charset="-122"/>
                  </a:rPr>
                  <a:t>re3 =</a:t>
                </a:r>
                <a:r>
                  <a:rPr lang="en-US" altLang="zh-CN" sz="1800" dirty="0">
                    <a:solidFill>
                      <a:schemeClr val="tx1"/>
                    </a:solidFill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export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</m:sub>
                    </m:sSub>
                  </m:oMath>
                </a14:m>
                <a:r>
                  <a:rPr lang="en-US" altLang="zh-CN" sz="1800" dirty="0">
                    <a:ea typeface="微软雅黑" panose="020B0503020204020204" pitchFamily="34" charset="-122"/>
                  </a:rPr>
                  <a:t>(bestA2) </a:t>
                </a: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5BEF0EA1-BBB3-4949-61D9-7A4FAEDE8B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7779" y="3656216"/>
                <a:ext cx="3736549" cy="1200329"/>
              </a:xfrm>
              <a:prstGeom prst="rect">
                <a:avLst/>
              </a:prstGeom>
              <a:blipFill>
                <a:blip r:embed="rId5"/>
                <a:stretch>
                  <a:fillRect l="-1468" t="-3046" b="-71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26C73E12-8F5F-6074-A6B5-430C792FE1A3}"/>
                  </a:ext>
                </a:extLst>
              </p:cNvPr>
              <p:cNvSpPr txBox="1"/>
              <p:nvPr/>
            </p:nvSpPr>
            <p:spPr>
              <a:xfrm>
                <a:off x="885917" y="5102540"/>
                <a:ext cx="3834932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1800" dirty="0">
                    <a:ea typeface="微软雅黑" panose="020B0503020204020204" pitchFamily="34" charset="-122"/>
                  </a:rPr>
                  <a:t>bestB1 = null</a:t>
                </a:r>
              </a:p>
              <a:p>
                <a:r>
                  <a:rPr lang="en-US" altLang="zh-CN" sz="1800" dirty="0">
                    <a:ea typeface="微软雅黑" panose="020B0503020204020204" pitchFamily="34" charset="-122"/>
                  </a:rPr>
                  <a:t>ri2 =</a:t>
                </a:r>
                <a:r>
                  <a:rPr lang="en-US" altLang="zh-CN" sz="1800" dirty="0">
                    <a:solidFill>
                      <a:schemeClr val="tx1"/>
                    </a:solidFill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import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B</m:t>
                        </m:r>
                        <m: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</m:sub>
                    </m:sSub>
                  </m:oMath>
                </a14:m>
                <a:r>
                  <a:rPr lang="en-US" altLang="zh-CN" sz="1800" dirty="0">
                    <a:ea typeface="微软雅黑" panose="020B0503020204020204" pitchFamily="34" charset="-122"/>
                  </a:rPr>
                  <a:t>(re2)</a:t>
                </a:r>
              </a:p>
              <a:p>
                <a:r>
                  <a:rPr lang="en-US" altLang="zh-CN" sz="1800" dirty="0">
                    <a:ea typeface="微软雅黑" panose="020B0503020204020204" pitchFamily="34" charset="-122"/>
                  </a:rPr>
                  <a:t>prefer(ri2, bestB1) =&gt; bestB2 = ri2</a:t>
                </a:r>
              </a:p>
              <a:p>
                <a:r>
                  <a:rPr lang="en-US" altLang="zh-CN" sz="1800" dirty="0">
                    <a:ea typeface="微软雅黑" panose="020B0503020204020204" pitchFamily="34" charset="-122"/>
                  </a:rPr>
                  <a:t>re4 =</a:t>
                </a:r>
                <a:r>
                  <a:rPr lang="en-US" altLang="zh-CN" sz="1800" dirty="0">
                    <a:solidFill>
                      <a:schemeClr val="tx1"/>
                    </a:solidFill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export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B</m:t>
                        </m:r>
                        <m: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</m:sub>
                    </m:sSub>
                  </m:oMath>
                </a14:m>
                <a:r>
                  <a:rPr lang="en-US" altLang="zh-CN" sz="1800" dirty="0">
                    <a:ea typeface="微软雅黑" panose="020B0503020204020204" pitchFamily="34" charset="-122"/>
                  </a:rPr>
                  <a:t>(bestB2) </a:t>
                </a: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26C73E12-8F5F-6074-A6B5-430C792FE1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917" y="5102540"/>
                <a:ext cx="3834932" cy="1200329"/>
              </a:xfrm>
              <a:prstGeom prst="rect">
                <a:avLst/>
              </a:prstGeom>
              <a:blipFill>
                <a:blip r:embed="rId6"/>
                <a:stretch>
                  <a:fillRect l="-1272" t="-2538" b="-71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EE045F1F-FBDC-93C5-AA7B-5AECA810347D}"/>
                  </a:ext>
                </a:extLst>
              </p:cNvPr>
              <p:cNvSpPr txBox="1"/>
              <p:nvPr/>
            </p:nvSpPr>
            <p:spPr>
              <a:xfrm>
                <a:off x="4720849" y="3738046"/>
                <a:ext cx="3995129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1800" dirty="0">
                    <a:ea typeface="微软雅黑" panose="020B0503020204020204" pitchFamily="34" charset="-122"/>
                  </a:rPr>
                  <a:t>ri4 =</a:t>
                </a:r>
                <a:r>
                  <a:rPr lang="en-US" altLang="zh-CN" sz="1800" dirty="0">
                    <a:solidFill>
                      <a:schemeClr val="tx1"/>
                    </a:solidFill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import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  <m: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B</m:t>
                        </m:r>
                      </m:sub>
                    </m:sSub>
                  </m:oMath>
                </a14:m>
                <a:r>
                  <a:rPr lang="en-US" altLang="zh-CN" sz="1800" dirty="0">
                    <a:ea typeface="微软雅黑" panose="020B0503020204020204" pitchFamily="34" charset="-122"/>
                  </a:rPr>
                  <a:t>(re4) </a:t>
                </a:r>
              </a:p>
              <a:p>
                <a:r>
                  <a:rPr lang="en-US" altLang="zh-CN" sz="1800" dirty="0">
                    <a:ea typeface="微软雅黑" panose="020B0503020204020204" pitchFamily="34" charset="-122"/>
                  </a:rPr>
                  <a:t>!prefer(ri4, bestS2) =&gt; bestS3=bestS2 </a:t>
                </a: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EE045F1F-FBDC-93C5-AA7B-5AECA81034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0849" y="3738046"/>
                <a:ext cx="3995129" cy="646331"/>
              </a:xfrm>
              <a:prstGeom prst="rect">
                <a:avLst/>
              </a:prstGeom>
              <a:blipFill>
                <a:blip r:embed="rId7"/>
                <a:stretch>
                  <a:fillRect l="-1220" t="-4717" b="-141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本框 11">
            <a:extLst>
              <a:ext uri="{FF2B5EF4-FFF2-40B4-BE49-F238E27FC236}">
                <a16:creationId xmlns:a16="http://schemas.microsoft.com/office/drawing/2014/main" id="{9BEE6D6D-6D86-D8C9-3091-5A81193FD56A}"/>
              </a:ext>
            </a:extLst>
          </p:cNvPr>
          <p:cNvSpPr txBox="1"/>
          <p:nvPr/>
        </p:nvSpPr>
        <p:spPr>
          <a:xfrm>
            <a:off x="4727806" y="4701746"/>
            <a:ext cx="50730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ea typeface="微软雅黑" panose="020B0503020204020204" pitchFamily="34" charset="-122"/>
              </a:rPr>
              <a:t>assert (bestS3.nexthop==B /\ bestB2.nexthop==D)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7029CEB2-9EE0-6004-067C-2C9FF8909401}"/>
              </a:ext>
            </a:extLst>
          </p:cNvPr>
          <p:cNvSpPr txBox="1"/>
          <p:nvPr/>
        </p:nvSpPr>
        <p:spPr>
          <a:xfrm>
            <a:off x="760579" y="1648257"/>
            <a:ext cx="49142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串行计算路径的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SMT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公式编码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1D2477D7-CF6E-08C3-9DB5-6A55D0BAF66E}"/>
              </a:ext>
            </a:extLst>
          </p:cNvPr>
          <p:cNvGrpSpPr/>
          <p:nvPr/>
        </p:nvGrpSpPr>
        <p:grpSpPr>
          <a:xfrm>
            <a:off x="3425189" y="2682006"/>
            <a:ext cx="1850837" cy="658191"/>
            <a:chOff x="2394154" y="2496181"/>
            <a:chExt cx="1853589" cy="606485"/>
          </a:xfrm>
        </p:grpSpPr>
        <p:sp>
          <p:nvSpPr>
            <p:cNvPr id="87" name="Rectangle 31">
              <a:extLst>
                <a:ext uri="{FF2B5EF4-FFF2-40B4-BE49-F238E27FC236}">
                  <a16:creationId xmlns:a16="http://schemas.microsoft.com/office/drawing/2014/main" id="{E7901278-A20F-F1EF-BDA9-DAEADDDC2467}"/>
                </a:ext>
              </a:extLst>
            </p:cNvPr>
            <p:cNvSpPr/>
            <p:nvPr/>
          </p:nvSpPr>
          <p:spPr>
            <a:xfrm>
              <a:off x="2394154" y="2496181"/>
              <a:ext cx="1853589" cy="606485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(</a:t>
              </a:r>
              <a:r>
                <a:rPr lang="en-US" altLang="zh-CN" sz="1100" dirty="0" err="1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loc</a:t>
              </a:r>
              <a:r>
                <a:rPr lang="en-US" altLang="zh-CN" sz="11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-RIB=[D],</a:t>
              </a:r>
              <a:r>
                <a:rPr lang="zh-CN" altLang="en-US" sz="11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 </a:t>
              </a:r>
              <a:r>
                <a:rPr lang="en-US" altLang="zh-CN" sz="11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{[D]-&gt;A,</a:t>
              </a:r>
              <a:r>
                <a:rPr lang="zh-CN" altLang="en-US" sz="11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lang="en-US" altLang="zh-CN" sz="11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[D]-&gt;B})</a:t>
              </a:r>
            </a:p>
            <a:p>
              <a:pPr algn="ctr"/>
              <a:r>
                <a:rPr lang="en-US" altLang="zh-CN" sz="11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=D(origin,</a:t>
              </a:r>
              <a:r>
                <a:rPr lang="zh-CN" altLang="en-US" sz="11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lang="en-US" altLang="zh-CN" sz="1100" dirty="0" err="1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loc</a:t>
              </a:r>
              <a:r>
                <a:rPr lang="en-US" altLang="zh-CN" sz="11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-RIB=[D])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107" name="Rectangle 73">
              <a:extLst>
                <a:ext uri="{FF2B5EF4-FFF2-40B4-BE49-F238E27FC236}">
                  <a16:creationId xmlns:a16="http://schemas.microsoft.com/office/drawing/2014/main" id="{7BBD0A0E-E9C9-59C6-2A42-4E851E1E604D}"/>
                </a:ext>
              </a:extLst>
            </p:cNvPr>
            <p:cNvSpPr/>
            <p:nvPr/>
          </p:nvSpPr>
          <p:spPr>
            <a:xfrm>
              <a:off x="3527605" y="2534473"/>
              <a:ext cx="671525" cy="206350"/>
            </a:xfrm>
            <a:prstGeom prst="rect">
              <a:avLst/>
            </a:prstGeom>
            <a:noFill/>
            <a:ln w="381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112" name="Rectangle 76">
              <a:extLst>
                <a:ext uri="{FF2B5EF4-FFF2-40B4-BE49-F238E27FC236}">
                  <a16:creationId xmlns:a16="http://schemas.microsoft.com/office/drawing/2014/main" id="{04F55D85-092C-AC0B-BB70-05FF5593C5C5}"/>
                </a:ext>
              </a:extLst>
            </p:cNvPr>
            <p:cNvSpPr/>
            <p:nvPr/>
          </p:nvSpPr>
          <p:spPr>
            <a:xfrm>
              <a:off x="2984318" y="2727497"/>
              <a:ext cx="671524" cy="199954"/>
            </a:xfrm>
            <a:prstGeom prst="rect">
              <a:avLst/>
            </a:prstGeom>
            <a:no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cxnSp>
        <p:nvCxnSpPr>
          <p:cNvPr id="111" name="Straight Arrow Connector 87">
            <a:extLst>
              <a:ext uri="{FF2B5EF4-FFF2-40B4-BE49-F238E27FC236}">
                <a16:creationId xmlns:a16="http://schemas.microsoft.com/office/drawing/2014/main" id="{789BEAF7-3425-7F35-7F67-456DA81919D6}"/>
              </a:ext>
            </a:extLst>
          </p:cNvPr>
          <p:cNvCxnSpPr>
            <a:cxnSpLocks/>
          </p:cNvCxnSpPr>
          <p:nvPr/>
        </p:nvCxnSpPr>
        <p:spPr>
          <a:xfrm>
            <a:off x="4832693" y="3294024"/>
            <a:ext cx="193148" cy="452777"/>
          </a:xfrm>
          <a:prstGeom prst="straightConnector1">
            <a:avLst/>
          </a:prstGeom>
          <a:ln w="50800">
            <a:solidFill>
              <a:schemeClr val="accent5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9C78B85B-0743-C446-8ACB-4E4C1E25A428}"/>
              </a:ext>
            </a:extLst>
          </p:cNvPr>
          <p:cNvGrpSpPr/>
          <p:nvPr/>
        </p:nvGrpSpPr>
        <p:grpSpPr>
          <a:xfrm>
            <a:off x="2277290" y="3749021"/>
            <a:ext cx="1738063" cy="546070"/>
            <a:chOff x="1246255" y="3563196"/>
            <a:chExt cx="1738063" cy="546070"/>
          </a:xfrm>
        </p:grpSpPr>
        <p:sp>
          <p:nvSpPr>
            <p:cNvPr id="91" name="Rectangle 32">
              <a:extLst>
                <a:ext uri="{FF2B5EF4-FFF2-40B4-BE49-F238E27FC236}">
                  <a16:creationId xmlns:a16="http://schemas.microsoft.com/office/drawing/2014/main" id="{097AF61A-2AEB-A6F6-B8C9-DC29A6A20C70}"/>
                </a:ext>
              </a:extLst>
            </p:cNvPr>
            <p:cNvSpPr/>
            <p:nvPr/>
          </p:nvSpPr>
          <p:spPr>
            <a:xfrm>
              <a:off x="1246255" y="3563196"/>
              <a:ext cx="1738063" cy="54607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(</a:t>
              </a:r>
              <a:r>
                <a:rPr lang="en-US" altLang="zh-CN" sz="1100" dirty="0" err="1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loc</a:t>
              </a:r>
              <a:r>
                <a:rPr lang="en-US" altLang="zh-CN" sz="11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-RIB=[A,</a:t>
              </a:r>
              <a:r>
                <a:rPr lang="zh-CN" altLang="en-US" sz="11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lang="en-US" altLang="zh-CN" sz="11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D],</a:t>
              </a:r>
              <a:r>
                <a:rPr lang="zh-CN" altLang="en-US" sz="11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 </a:t>
              </a:r>
              <a:endParaRPr lang="en-US" altLang="zh-CN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 algn="ctr"/>
              <a:r>
                <a:rPr lang="en-US" altLang="zh-CN" sz="11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{[A,</a:t>
              </a:r>
              <a:r>
                <a:rPr lang="zh-CN" altLang="en-US" sz="11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lang="en-US" altLang="zh-CN" sz="11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D]-&gt;S})</a:t>
              </a:r>
            </a:p>
            <a:p>
              <a:pPr algn="ctr"/>
              <a:r>
                <a:rPr lang="en-US" altLang="zh-CN" sz="11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=A([D]-&gt;A,</a:t>
              </a:r>
              <a:r>
                <a:rPr lang="zh-CN" altLang="en-US" sz="11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lang="en-US" altLang="zh-CN" sz="1100" dirty="0" err="1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loc</a:t>
              </a:r>
              <a:r>
                <a:rPr lang="en-US" altLang="zh-CN" sz="11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-RIB=[])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108" name="Rectangle 74">
              <a:extLst>
                <a:ext uri="{FF2B5EF4-FFF2-40B4-BE49-F238E27FC236}">
                  <a16:creationId xmlns:a16="http://schemas.microsoft.com/office/drawing/2014/main" id="{7051F557-5BA8-A58D-1912-935DB3AE9990}"/>
                </a:ext>
              </a:extLst>
            </p:cNvPr>
            <p:cNvSpPr/>
            <p:nvPr/>
          </p:nvSpPr>
          <p:spPr>
            <a:xfrm>
              <a:off x="1553682" y="3895270"/>
              <a:ext cx="532993" cy="173011"/>
            </a:xfrm>
            <a:prstGeom prst="rect">
              <a:avLst/>
            </a:prstGeom>
            <a:noFill/>
            <a:ln w="381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117" name="Rectangle 79">
              <a:extLst>
                <a:ext uri="{FF2B5EF4-FFF2-40B4-BE49-F238E27FC236}">
                  <a16:creationId xmlns:a16="http://schemas.microsoft.com/office/drawing/2014/main" id="{722F1CBD-2623-5236-8D7A-2720047952B2}"/>
                </a:ext>
              </a:extLst>
            </p:cNvPr>
            <p:cNvSpPr/>
            <p:nvPr/>
          </p:nvSpPr>
          <p:spPr>
            <a:xfrm>
              <a:off x="1657260" y="3768607"/>
              <a:ext cx="974678" cy="163260"/>
            </a:xfrm>
            <a:prstGeom prst="rect">
              <a:avLst/>
            </a:prstGeom>
            <a:noFill/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cxnSp>
        <p:nvCxnSpPr>
          <p:cNvPr id="116" name="Straight Arrow Connector 91">
            <a:extLst>
              <a:ext uri="{FF2B5EF4-FFF2-40B4-BE49-F238E27FC236}">
                <a16:creationId xmlns:a16="http://schemas.microsoft.com/office/drawing/2014/main" id="{44EB6220-0F20-9A43-0647-EE56F3F8149A}"/>
              </a:ext>
            </a:extLst>
          </p:cNvPr>
          <p:cNvCxnSpPr>
            <a:cxnSpLocks/>
          </p:cNvCxnSpPr>
          <p:nvPr/>
        </p:nvCxnSpPr>
        <p:spPr>
          <a:xfrm>
            <a:off x="3040238" y="4286302"/>
            <a:ext cx="2752" cy="561605"/>
          </a:xfrm>
          <a:prstGeom prst="straightConnector1">
            <a:avLst/>
          </a:prstGeom>
          <a:ln w="50800">
            <a:solidFill>
              <a:schemeClr val="accent4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CE0BEA22-FF87-DE4B-3B4E-FF04622DEB31}"/>
              </a:ext>
            </a:extLst>
          </p:cNvPr>
          <p:cNvGrpSpPr/>
          <p:nvPr/>
        </p:nvGrpSpPr>
        <p:grpSpPr>
          <a:xfrm>
            <a:off x="4235193" y="3749021"/>
            <a:ext cx="1738747" cy="546906"/>
            <a:chOff x="3204158" y="3563196"/>
            <a:chExt cx="1738747" cy="546906"/>
          </a:xfrm>
        </p:grpSpPr>
        <p:sp>
          <p:nvSpPr>
            <p:cNvPr id="95" name="Rectangle 34">
              <a:extLst>
                <a:ext uri="{FF2B5EF4-FFF2-40B4-BE49-F238E27FC236}">
                  <a16:creationId xmlns:a16="http://schemas.microsoft.com/office/drawing/2014/main" id="{414F4DA9-6468-DB94-684F-E6D4580B10B6}"/>
                </a:ext>
              </a:extLst>
            </p:cNvPr>
            <p:cNvSpPr/>
            <p:nvPr/>
          </p:nvSpPr>
          <p:spPr>
            <a:xfrm>
              <a:off x="3204158" y="3563196"/>
              <a:ext cx="1738747" cy="546906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(</a:t>
              </a:r>
              <a:r>
                <a:rPr lang="en-US" altLang="zh-CN" sz="1100" dirty="0" err="1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loc</a:t>
              </a:r>
              <a:r>
                <a:rPr lang="en-US" altLang="zh-CN" sz="11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-RIB=[B,</a:t>
              </a:r>
              <a:r>
                <a:rPr lang="zh-CN" altLang="en-US" sz="11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lang="en-US" altLang="zh-CN" sz="11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D],</a:t>
              </a:r>
              <a:r>
                <a:rPr lang="zh-CN" altLang="en-US" sz="11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 </a:t>
              </a:r>
              <a:endParaRPr lang="en-US" altLang="zh-CN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 algn="ctr"/>
              <a:r>
                <a:rPr lang="en-US" altLang="zh-CN" sz="11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{[B,</a:t>
              </a:r>
              <a:r>
                <a:rPr lang="zh-CN" altLang="en-US" sz="11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lang="en-US" altLang="zh-CN" sz="11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D]-&gt;S})</a:t>
              </a:r>
            </a:p>
            <a:p>
              <a:pPr algn="ctr"/>
              <a:r>
                <a:rPr lang="en-US" altLang="zh-CN" sz="11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=B([D]-&gt;B,</a:t>
              </a:r>
              <a:r>
                <a:rPr lang="zh-CN" altLang="en-US" sz="11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lang="en-US" altLang="zh-CN" sz="1100" dirty="0" err="1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loc</a:t>
              </a:r>
              <a:r>
                <a:rPr lang="en-US" altLang="zh-CN" sz="11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-RIB=[])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113" name="Rectangle 77">
              <a:extLst>
                <a:ext uri="{FF2B5EF4-FFF2-40B4-BE49-F238E27FC236}">
                  <a16:creationId xmlns:a16="http://schemas.microsoft.com/office/drawing/2014/main" id="{0E200F5C-46BE-DD82-D69C-58DC2758ACDD}"/>
                </a:ext>
              </a:extLst>
            </p:cNvPr>
            <p:cNvSpPr/>
            <p:nvPr/>
          </p:nvSpPr>
          <p:spPr>
            <a:xfrm>
              <a:off x="3470639" y="3916097"/>
              <a:ext cx="573938" cy="193168"/>
            </a:xfrm>
            <a:prstGeom prst="rect">
              <a:avLst/>
            </a:prstGeom>
            <a:no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122" name="Rectangle 82">
              <a:extLst>
                <a:ext uri="{FF2B5EF4-FFF2-40B4-BE49-F238E27FC236}">
                  <a16:creationId xmlns:a16="http://schemas.microsoft.com/office/drawing/2014/main" id="{E24D4E4E-A38D-D14C-E10F-C641FC72AB0E}"/>
                </a:ext>
              </a:extLst>
            </p:cNvPr>
            <p:cNvSpPr/>
            <p:nvPr/>
          </p:nvSpPr>
          <p:spPr>
            <a:xfrm>
              <a:off x="3655843" y="3768607"/>
              <a:ext cx="876969" cy="185045"/>
            </a:xfrm>
            <a:prstGeom prst="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cxnSp>
        <p:nvCxnSpPr>
          <p:cNvPr id="121" name="Straight Arrow Connector 96">
            <a:extLst>
              <a:ext uri="{FF2B5EF4-FFF2-40B4-BE49-F238E27FC236}">
                <a16:creationId xmlns:a16="http://schemas.microsoft.com/office/drawing/2014/main" id="{2E03532D-9A78-888B-D1C0-0E9B14E4A027}"/>
              </a:ext>
            </a:extLst>
          </p:cNvPr>
          <p:cNvCxnSpPr>
            <a:cxnSpLocks/>
          </p:cNvCxnSpPr>
          <p:nvPr/>
        </p:nvCxnSpPr>
        <p:spPr>
          <a:xfrm>
            <a:off x="5276026" y="4300440"/>
            <a:ext cx="2752" cy="561605"/>
          </a:xfrm>
          <a:prstGeom prst="straightConnector1">
            <a:avLst/>
          </a:prstGeom>
          <a:ln w="50800">
            <a:solidFill>
              <a:srgbClr val="7030A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11968FAC-E3AA-6CB6-091B-381A1B0A33D4}"/>
              </a:ext>
            </a:extLst>
          </p:cNvPr>
          <p:cNvGrpSpPr/>
          <p:nvPr/>
        </p:nvGrpSpPr>
        <p:grpSpPr>
          <a:xfrm>
            <a:off x="4235193" y="4840114"/>
            <a:ext cx="1738747" cy="553862"/>
            <a:chOff x="10300917" y="3236469"/>
            <a:chExt cx="1738747" cy="553862"/>
          </a:xfrm>
        </p:grpSpPr>
        <p:sp>
          <p:nvSpPr>
            <p:cNvPr id="100" name="Rectangle 35">
              <a:extLst>
                <a:ext uri="{FF2B5EF4-FFF2-40B4-BE49-F238E27FC236}">
                  <a16:creationId xmlns:a16="http://schemas.microsoft.com/office/drawing/2014/main" id="{F73AFA1D-097F-27B5-768D-1ACC38F341C7}"/>
                </a:ext>
              </a:extLst>
            </p:cNvPr>
            <p:cNvSpPr/>
            <p:nvPr/>
          </p:nvSpPr>
          <p:spPr>
            <a:xfrm>
              <a:off x="10300917" y="3236469"/>
              <a:ext cx="1738747" cy="546906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(</a:t>
              </a:r>
              <a:r>
                <a:rPr lang="en-US" altLang="zh-CN" sz="1100" dirty="0" err="1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loc</a:t>
              </a:r>
              <a:r>
                <a:rPr lang="en-US" altLang="zh-CN" sz="11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-RIB=[S,</a:t>
              </a:r>
              <a:r>
                <a:rPr lang="zh-CN" altLang="en-US" sz="11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lang="en-US" altLang="zh-CN" sz="11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A,</a:t>
              </a:r>
              <a:r>
                <a:rPr lang="zh-CN" altLang="en-US" sz="11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lang="en-US" altLang="zh-CN" sz="11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D],</a:t>
              </a:r>
              <a:r>
                <a:rPr lang="zh-CN" altLang="en-US" sz="11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 </a:t>
              </a:r>
              <a:r>
                <a:rPr lang="en-US" altLang="zh-CN" sz="11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{}) =S([B,</a:t>
              </a:r>
              <a:r>
                <a:rPr lang="zh-CN" altLang="en-US" sz="11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lang="en-US" altLang="zh-CN" sz="11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D]-&gt;S,</a:t>
              </a:r>
              <a:r>
                <a:rPr lang="zh-CN" altLang="en-US" sz="11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endParaRPr lang="en-US" altLang="zh-CN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 algn="ctr"/>
              <a:r>
                <a:rPr lang="en-US" altLang="zh-CN" sz="1100" dirty="0" err="1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loc</a:t>
              </a:r>
              <a:r>
                <a:rPr lang="en-US" altLang="zh-CN" sz="11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-RIB=[S,</a:t>
              </a:r>
              <a:r>
                <a:rPr lang="zh-CN" altLang="en-US" sz="11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lang="en-US" altLang="zh-CN" sz="11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A,</a:t>
              </a:r>
              <a:r>
                <a:rPr lang="zh-CN" altLang="en-US" sz="11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lang="en-US" altLang="zh-CN" sz="11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D])</a:t>
              </a:r>
            </a:p>
          </p:txBody>
        </p:sp>
        <p:sp>
          <p:nvSpPr>
            <p:cNvPr id="123" name="Rectangle 83">
              <a:extLst>
                <a:ext uri="{FF2B5EF4-FFF2-40B4-BE49-F238E27FC236}">
                  <a16:creationId xmlns:a16="http://schemas.microsoft.com/office/drawing/2014/main" id="{4B6F3825-C9E7-0D7A-CBE7-ED12544D0BB8}"/>
                </a:ext>
              </a:extLst>
            </p:cNvPr>
            <p:cNvSpPr/>
            <p:nvPr/>
          </p:nvSpPr>
          <p:spPr>
            <a:xfrm>
              <a:off x="10898418" y="3419799"/>
              <a:ext cx="801598" cy="187203"/>
            </a:xfrm>
            <a:prstGeom prst="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128" name="Rectangle 95">
              <a:extLst>
                <a:ext uri="{FF2B5EF4-FFF2-40B4-BE49-F238E27FC236}">
                  <a16:creationId xmlns:a16="http://schemas.microsoft.com/office/drawing/2014/main" id="{DA7BDDFD-91C0-E0AD-7D3F-694728E1CE41}"/>
                </a:ext>
              </a:extLst>
            </p:cNvPr>
            <p:cNvSpPr/>
            <p:nvPr/>
          </p:nvSpPr>
          <p:spPr>
            <a:xfrm>
              <a:off x="10485335" y="3586544"/>
              <a:ext cx="1356885" cy="203787"/>
            </a:xfrm>
            <a:prstGeom prst="rect">
              <a:avLst/>
            </a:prstGeom>
            <a:noFill/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C64DA98C-D874-A461-A579-F37A907C8BC3}"/>
              </a:ext>
            </a:extLst>
          </p:cNvPr>
          <p:cNvGrpSpPr/>
          <p:nvPr/>
        </p:nvGrpSpPr>
        <p:grpSpPr>
          <a:xfrm>
            <a:off x="2276606" y="4841160"/>
            <a:ext cx="1738747" cy="546906"/>
            <a:chOff x="1245571" y="4655335"/>
            <a:chExt cx="1738747" cy="546906"/>
          </a:xfrm>
        </p:grpSpPr>
        <p:sp>
          <p:nvSpPr>
            <p:cNvPr id="99" name="Rectangle 33">
              <a:extLst>
                <a:ext uri="{FF2B5EF4-FFF2-40B4-BE49-F238E27FC236}">
                  <a16:creationId xmlns:a16="http://schemas.microsoft.com/office/drawing/2014/main" id="{D428EF9D-2872-167A-A30B-6080C4CDCDEC}"/>
                </a:ext>
              </a:extLst>
            </p:cNvPr>
            <p:cNvSpPr/>
            <p:nvPr/>
          </p:nvSpPr>
          <p:spPr>
            <a:xfrm>
              <a:off x="1245571" y="4655335"/>
              <a:ext cx="1738747" cy="546906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(</a:t>
              </a:r>
              <a:r>
                <a:rPr lang="en-US" altLang="zh-CN" sz="1100" dirty="0" err="1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loc</a:t>
              </a:r>
              <a:r>
                <a:rPr lang="en-US" altLang="zh-CN" sz="11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-RIB=[S,</a:t>
              </a:r>
              <a:r>
                <a:rPr lang="zh-CN" altLang="en-US" sz="11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lang="en-US" altLang="zh-CN" sz="11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A,</a:t>
              </a:r>
              <a:r>
                <a:rPr lang="zh-CN" altLang="en-US" sz="11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lang="en-US" altLang="zh-CN" sz="11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D],</a:t>
              </a:r>
              <a:r>
                <a:rPr lang="zh-CN" altLang="en-US" sz="11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 </a:t>
              </a:r>
              <a:r>
                <a:rPr lang="en-US" altLang="zh-CN" sz="11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{})</a:t>
              </a:r>
              <a:r>
                <a:rPr lang="zh-CN" altLang="en-US" sz="11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endParaRPr lang="en-US" altLang="zh-CN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 algn="ctr"/>
              <a:r>
                <a:rPr lang="en-US" altLang="zh-CN" sz="11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=S([A,</a:t>
              </a:r>
              <a:r>
                <a:rPr lang="zh-CN" altLang="en-US" sz="11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lang="en-US" altLang="zh-CN" sz="11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D]-&gt;S,</a:t>
              </a:r>
              <a:r>
                <a:rPr lang="zh-CN" altLang="en-US" sz="11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endParaRPr lang="en-US" altLang="zh-CN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 algn="ctr"/>
              <a:r>
                <a:rPr lang="en-US" altLang="zh-CN" sz="1100" dirty="0" err="1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loc</a:t>
              </a:r>
              <a:r>
                <a:rPr lang="en-US" altLang="zh-CN" sz="11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-RIB=[])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118" name="Rectangle 80">
              <a:extLst>
                <a:ext uri="{FF2B5EF4-FFF2-40B4-BE49-F238E27FC236}">
                  <a16:creationId xmlns:a16="http://schemas.microsoft.com/office/drawing/2014/main" id="{A1BC17EE-97B2-B47D-EA42-9F11A9F683D0}"/>
                </a:ext>
              </a:extLst>
            </p:cNvPr>
            <p:cNvSpPr/>
            <p:nvPr/>
          </p:nvSpPr>
          <p:spPr>
            <a:xfrm>
              <a:off x="1890119" y="4839502"/>
              <a:ext cx="741820" cy="185320"/>
            </a:xfrm>
            <a:prstGeom prst="rect">
              <a:avLst/>
            </a:prstGeom>
            <a:noFill/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/>
            </a:p>
          </p:txBody>
        </p:sp>
        <p:sp>
          <p:nvSpPr>
            <p:cNvPr id="127" name="Rectangle 94">
              <a:extLst>
                <a:ext uri="{FF2B5EF4-FFF2-40B4-BE49-F238E27FC236}">
                  <a16:creationId xmlns:a16="http://schemas.microsoft.com/office/drawing/2014/main" id="{6577CBAE-0584-72EA-1DD7-95441998F1DD}"/>
                </a:ext>
              </a:extLst>
            </p:cNvPr>
            <p:cNvSpPr/>
            <p:nvPr/>
          </p:nvSpPr>
          <p:spPr>
            <a:xfrm>
              <a:off x="1309666" y="4690718"/>
              <a:ext cx="1322273" cy="181579"/>
            </a:xfrm>
            <a:prstGeom prst="rect">
              <a:avLst/>
            </a:prstGeom>
            <a:noFill/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cxnSp>
        <p:nvCxnSpPr>
          <p:cNvPr id="126" name="Straight Arrow Connector 97">
            <a:extLst>
              <a:ext uri="{FF2B5EF4-FFF2-40B4-BE49-F238E27FC236}">
                <a16:creationId xmlns:a16="http://schemas.microsoft.com/office/drawing/2014/main" id="{FE4B82D5-F00F-9B95-132C-35671A7AA837}"/>
              </a:ext>
            </a:extLst>
          </p:cNvPr>
          <p:cNvCxnSpPr>
            <a:cxnSpLocks/>
          </p:cNvCxnSpPr>
          <p:nvPr/>
        </p:nvCxnSpPr>
        <p:spPr>
          <a:xfrm>
            <a:off x="4018376" y="5190189"/>
            <a:ext cx="225051" cy="0"/>
          </a:xfrm>
          <a:prstGeom prst="straightConnector1">
            <a:avLst/>
          </a:prstGeom>
          <a:ln w="50800">
            <a:solidFill>
              <a:schemeClr val="accent2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85">
            <a:extLst>
              <a:ext uri="{FF2B5EF4-FFF2-40B4-BE49-F238E27FC236}">
                <a16:creationId xmlns:a16="http://schemas.microsoft.com/office/drawing/2014/main" id="{B101C515-93C2-39F3-CDC7-977F8CCFB5D4}"/>
              </a:ext>
            </a:extLst>
          </p:cNvPr>
          <p:cNvCxnSpPr>
            <a:cxnSpLocks/>
          </p:cNvCxnSpPr>
          <p:nvPr/>
        </p:nvCxnSpPr>
        <p:spPr>
          <a:xfrm flipH="1">
            <a:off x="3272105" y="3288492"/>
            <a:ext cx="821630" cy="419544"/>
          </a:xfrm>
          <a:prstGeom prst="straightConnector1">
            <a:avLst/>
          </a:prstGeom>
          <a:ln w="50800">
            <a:solidFill>
              <a:schemeClr val="accent6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左大括号 74">
            <a:extLst>
              <a:ext uri="{FF2B5EF4-FFF2-40B4-BE49-F238E27FC236}">
                <a16:creationId xmlns:a16="http://schemas.microsoft.com/office/drawing/2014/main" id="{CE937897-CE7E-3BD0-F1B9-19BB2B8D1C13}"/>
              </a:ext>
            </a:extLst>
          </p:cNvPr>
          <p:cNvSpPr/>
          <p:nvPr/>
        </p:nvSpPr>
        <p:spPr>
          <a:xfrm>
            <a:off x="449385" y="2626203"/>
            <a:ext cx="385950" cy="3519436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左大括号 85">
            <a:extLst>
              <a:ext uri="{FF2B5EF4-FFF2-40B4-BE49-F238E27FC236}">
                <a16:creationId xmlns:a16="http://schemas.microsoft.com/office/drawing/2014/main" id="{C0F22DB2-6FFC-3CF3-B0E6-9D437F861B6C}"/>
              </a:ext>
            </a:extLst>
          </p:cNvPr>
          <p:cNvSpPr/>
          <p:nvPr/>
        </p:nvSpPr>
        <p:spPr>
          <a:xfrm rot="10800000">
            <a:off x="8370112" y="2593564"/>
            <a:ext cx="385950" cy="1621503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TextBox 18">
            <a:extLst>
              <a:ext uri="{FF2B5EF4-FFF2-40B4-BE49-F238E27FC236}">
                <a16:creationId xmlns:a16="http://schemas.microsoft.com/office/drawing/2014/main" id="{BB88B931-C4C7-0618-F336-3DDB0246129E}"/>
              </a:ext>
            </a:extLst>
          </p:cNvPr>
          <p:cNvSpPr txBox="1"/>
          <p:nvPr/>
        </p:nvSpPr>
        <p:spPr>
          <a:xfrm>
            <a:off x="8840318" y="3209044"/>
            <a:ext cx="1211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b="1" dirty="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计算路径</a:t>
            </a:r>
            <a:endParaRPr lang="en-US" b="1" dirty="0">
              <a:solidFill>
                <a:schemeClr val="accent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9" name="左大括号 88">
            <a:extLst>
              <a:ext uri="{FF2B5EF4-FFF2-40B4-BE49-F238E27FC236}">
                <a16:creationId xmlns:a16="http://schemas.microsoft.com/office/drawing/2014/main" id="{FE32340A-AA48-54FD-072D-AE25E103C7F9}"/>
              </a:ext>
            </a:extLst>
          </p:cNvPr>
          <p:cNvSpPr/>
          <p:nvPr/>
        </p:nvSpPr>
        <p:spPr>
          <a:xfrm rot="10800000">
            <a:off x="9573984" y="4788884"/>
            <a:ext cx="266286" cy="324683"/>
          </a:xfrm>
          <a:prstGeom prst="leftBrac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2"/>
              </a:solidFill>
            </a:endParaRPr>
          </a:p>
        </p:txBody>
      </p:sp>
      <p:sp>
        <p:nvSpPr>
          <p:cNvPr id="90" name="TextBox 18">
            <a:extLst>
              <a:ext uri="{FF2B5EF4-FFF2-40B4-BE49-F238E27FC236}">
                <a16:creationId xmlns:a16="http://schemas.microsoft.com/office/drawing/2014/main" id="{C28125DD-D264-A4E5-31C4-4FE1BB665ECF}"/>
              </a:ext>
            </a:extLst>
          </p:cNvPr>
          <p:cNvSpPr txBox="1"/>
          <p:nvPr/>
        </p:nvSpPr>
        <p:spPr>
          <a:xfrm>
            <a:off x="8693380" y="5190189"/>
            <a:ext cx="16285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b="1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后置条件</a:t>
            </a:r>
            <a:endParaRPr lang="en-US" altLang="ja-JP" b="1" dirty="0">
              <a:solidFill>
                <a:schemeClr val="accent2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lang="zh-CN" altLang="en-US" b="1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（</a:t>
            </a:r>
            <a:r>
              <a:rPr lang="ja-JP" altLang="en-US" b="1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正确性要求</a:t>
            </a:r>
            <a:r>
              <a:rPr lang="zh-CN" altLang="en-US" b="1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endParaRPr lang="en-US" altLang="zh-CN" b="1" dirty="0">
              <a:solidFill>
                <a:schemeClr val="accent2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110" name="组合 109">
            <a:extLst>
              <a:ext uri="{FF2B5EF4-FFF2-40B4-BE49-F238E27FC236}">
                <a16:creationId xmlns:a16="http://schemas.microsoft.com/office/drawing/2014/main" id="{14CA5D4A-69D2-0AD2-4583-745EBF14EE3B}"/>
              </a:ext>
            </a:extLst>
          </p:cNvPr>
          <p:cNvGrpSpPr/>
          <p:nvPr/>
        </p:nvGrpSpPr>
        <p:grpSpPr>
          <a:xfrm>
            <a:off x="7810365" y="312544"/>
            <a:ext cx="1636320" cy="1085374"/>
            <a:chOff x="9966257" y="147316"/>
            <a:chExt cx="1502963" cy="980447"/>
          </a:xfrm>
        </p:grpSpPr>
        <p:grpSp>
          <p:nvGrpSpPr>
            <p:cNvPr id="114" name="组合 113">
              <a:extLst>
                <a:ext uri="{FF2B5EF4-FFF2-40B4-BE49-F238E27FC236}">
                  <a16:creationId xmlns:a16="http://schemas.microsoft.com/office/drawing/2014/main" id="{637D2198-05FF-1812-160F-B8BAD180C33C}"/>
                </a:ext>
              </a:extLst>
            </p:cNvPr>
            <p:cNvGrpSpPr/>
            <p:nvPr/>
          </p:nvGrpSpPr>
          <p:grpSpPr>
            <a:xfrm>
              <a:off x="9966257" y="147316"/>
              <a:ext cx="1502963" cy="854788"/>
              <a:chOff x="9966257" y="147316"/>
              <a:chExt cx="1502963" cy="854788"/>
            </a:xfrm>
          </p:grpSpPr>
          <p:sp>
            <p:nvSpPr>
              <p:cNvPr id="119" name="Oval 10">
                <a:extLst>
                  <a:ext uri="{FF2B5EF4-FFF2-40B4-BE49-F238E27FC236}">
                    <a16:creationId xmlns:a16="http://schemas.microsoft.com/office/drawing/2014/main" id="{09977E54-C868-5068-4CBD-46AE673372B9}"/>
                  </a:ext>
                </a:extLst>
              </p:cNvPr>
              <p:cNvSpPr/>
              <p:nvPr/>
            </p:nvSpPr>
            <p:spPr>
              <a:xfrm>
                <a:off x="9966257" y="411402"/>
                <a:ext cx="346661" cy="300567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dirty="0"/>
                  <a:t>S</a:t>
                </a:r>
              </a:p>
            </p:txBody>
          </p:sp>
          <p:sp>
            <p:nvSpPr>
              <p:cNvPr id="120" name="Oval 11">
                <a:extLst>
                  <a:ext uri="{FF2B5EF4-FFF2-40B4-BE49-F238E27FC236}">
                    <a16:creationId xmlns:a16="http://schemas.microsoft.com/office/drawing/2014/main" id="{2D8CB6B4-0C61-258F-DA2A-6FD366D45499}"/>
                  </a:ext>
                </a:extLst>
              </p:cNvPr>
              <p:cNvSpPr/>
              <p:nvPr/>
            </p:nvSpPr>
            <p:spPr>
              <a:xfrm>
                <a:off x="10544408" y="147316"/>
                <a:ext cx="346661" cy="300567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 b="1" dirty="0"/>
                  <a:t>A</a:t>
                </a:r>
                <a:endParaRPr lang="en-US" sz="1600" b="1" dirty="0"/>
              </a:p>
            </p:txBody>
          </p:sp>
          <p:sp>
            <p:nvSpPr>
              <p:cNvPr id="124" name="Oval 12">
                <a:extLst>
                  <a:ext uri="{FF2B5EF4-FFF2-40B4-BE49-F238E27FC236}">
                    <a16:creationId xmlns:a16="http://schemas.microsoft.com/office/drawing/2014/main" id="{4D30E8B4-B009-5438-6957-045B791F85E8}"/>
                  </a:ext>
                </a:extLst>
              </p:cNvPr>
              <p:cNvSpPr/>
              <p:nvPr/>
            </p:nvSpPr>
            <p:spPr>
              <a:xfrm>
                <a:off x="10547057" y="701537"/>
                <a:ext cx="346661" cy="300567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 b="1" dirty="0"/>
                  <a:t>B</a:t>
                </a:r>
                <a:endParaRPr lang="en-US" sz="1600" b="1" dirty="0"/>
              </a:p>
            </p:txBody>
          </p:sp>
          <p:sp>
            <p:nvSpPr>
              <p:cNvPr id="125" name="Oval 13">
                <a:extLst>
                  <a:ext uri="{FF2B5EF4-FFF2-40B4-BE49-F238E27FC236}">
                    <a16:creationId xmlns:a16="http://schemas.microsoft.com/office/drawing/2014/main" id="{3F3D7E98-1B27-0690-0163-F97774B7EF34}"/>
                  </a:ext>
                </a:extLst>
              </p:cNvPr>
              <p:cNvSpPr/>
              <p:nvPr/>
            </p:nvSpPr>
            <p:spPr>
              <a:xfrm>
                <a:off x="11122559" y="411402"/>
                <a:ext cx="346661" cy="300567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 b="1" dirty="0"/>
                  <a:t>D</a:t>
                </a:r>
                <a:endParaRPr lang="en-US" sz="1600" b="1" dirty="0"/>
              </a:p>
            </p:txBody>
          </p:sp>
          <p:cxnSp>
            <p:nvCxnSpPr>
              <p:cNvPr id="129" name="Straight Connector 14">
                <a:extLst>
                  <a:ext uri="{FF2B5EF4-FFF2-40B4-BE49-F238E27FC236}">
                    <a16:creationId xmlns:a16="http://schemas.microsoft.com/office/drawing/2014/main" id="{4231E47E-2B17-B8AB-4E8E-BF186FCCC2EF}"/>
                  </a:ext>
                </a:extLst>
              </p:cNvPr>
              <p:cNvCxnSpPr>
                <a:cxnSpLocks/>
                <a:stCxn id="120" idx="6"/>
                <a:endCxn id="125" idx="1"/>
              </p:cNvCxnSpPr>
              <p:nvPr/>
            </p:nvCxnSpPr>
            <p:spPr>
              <a:xfrm>
                <a:off x="10891069" y="297600"/>
                <a:ext cx="282257" cy="157819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Connector 15">
                <a:extLst>
                  <a:ext uri="{FF2B5EF4-FFF2-40B4-BE49-F238E27FC236}">
                    <a16:creationId xmlns:a16="http://schemas.microsoft.com/office/drawing/2014/main" id="{A93B721A-8E80-55F2-6BEE-D3311913A2CB}"/>
                  </a:ext>
                </a:extLst>
              </p:cNvPr>
              <p:cNvCxnSpPr>
                <a:cxnSpLocks/>
                <a:stCxn id="124" idx="6"/>
                <a:endCxn id="125" idx="3"/>
              </p:cNvCxnSpPr>
              <p:nvPr/>
            </p:nvCxnSpPr>
            <p:spPr>
              <a:xfrm flipV="1">
                <a:off x="10893718" y="667952"/>
                <a:ext cx="279608" cy="183869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6">
                <a:extLst>
                  <a:ext uri="{FF2B5EF4-FFF2-40B4-BE49-F238E27FC236}">
                    <a16:creationId xmlns:a16="http://schemas.microsoft.com/office/drawing/2014/main" id="{B95D0AA1-E82F-452B-AFC8-2E569C0D1B36}"/>
                  </a:ext>
                </a:extLst>
              </p:cNvPr>
              <p:cNvCxnSpPr>
                <a:cxnSpLocks/>
                <a:stCxn id="119" idx="7"/>
                <a:endCxn id="120" idx="2"/>
              </p:cNvCxnSpPr>
              <p:nvPr/>
            </p:nvCxnSpPr>
            <p:spPr>
              <a:xfrm flipV="1">
                <a:off x="10262151" y="297600"/>
                <a:ext cx="282257" cy="157819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7">
                <a:extLst>
                  <a:ext uri="{FF2B5EF4-FFF2-40B4-BE49-F238E27FC236}">
                    <a16:creationId xmlns:a16="http://schemas.microsoft.com/office/drawing/2014/main" id="{A7E27D91-4DC2-63F9-D273-2059CD935EC7}"/>
                  </a:ext>
                </a:extLst>
              </p:cNvPr>
              <p:cNvCxnSpPr>
                <a:cxnSpLocks/>
                <a:stCxn id="119" idx="5"/>
                <a:endCxn id="124" idx="2"/>
              </p:cNvCxnSpPr>
              <p:nvPr/>
            </p:nvCxnSpPr>
            <p:spPr>
              <a:xfrm>
                <a:off x="10262151" y="667952"/>
                <a:ext cx="284906" cy="183869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8">
                <a:extLst>
                  <a:ext uri="{FF2B5EF4-FFF2-40B4-BE49-F238E27FC236}">
                    <a16:creationId xmlns:a16="http://schemas.microsoft.com/office/drawing/2014/main" id="{4B732D97-9E18-0C9D-6E8D-E6CB5A2570FE}"/>
                  </a:ext>
                </a:extLst>
              </p:cNvPr>
              <p:cNvCxnSpPr>
                <a:cxnSpLocks/>
                <a:stCxn id="125" idx="4"/>
              </p:cNvCxnSpPr>
              <p:nvPr/>
            </p:nvCxnSpPr>
            <p:spPr>
              <a:xfrm>
                <a:off x="11295889" y="711969"/>
                <a:ext cx="0" cy="139852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5" name="TextBox 9">
              <a:extLst>
                <a:ext uri="{FF2B5EF4-FFF2-40B4-BE49-F238E27FC236}">
                  <a16:creationId xmlns:a16="http://schemas.microsoft.com/office/drawing/2014/main" id="{58FBED50-05F2-5A4F-E828-96669F01157D}"/>
                </a:ext>
              </a:extLst>
            </p:cNvPr>
            <p:cNvSpPr txBox="1"/>
            <p:nvPr/>
          </p:nvSpPr>
          <p:spPr>
            <a:xfrm>
              <a:off x="11191900" y="819986"/>
              <a:ext cx="2079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b="1" dirty="0"/>
                <a:t>P</a:t>
              </a:r>
              <a:endParaRPr lang="en-US" sz="14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4201638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1.11111E-6 L 0.54583 -0.33264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292" y="-16644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534 0.00116 L 0.64167 -0.30208 " pathEditMode="relative" rAng="0" ptsTypes="AA">
                                      <p:cBhvr>
                                        <p:cTn id="22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344" y="-15162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69 -0.00046 L 0.48294 -0.15347 " pathEditMode="relative" rAng="0" ptsTypes="AA">
                                      <p:cBhvr>
                                        <p:cTn id="3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802" y="-7662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-3.33333E-6 L 0.64271 -0.16018 " pathEditMode="relative" rAng="0" ptsTypes="AA">
                                      <p:cBhvr>
                                        <p:cTn id="44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135" y="-8009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4.81481E-6 L 0.48242 0.00625 " pathEditMode="relative" rAng="0" ptsTypes="AA">
                                      <p:cBhvr>
                                        <p:cTn id="5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115" y="3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000"/>
                            </p:stCondLst>
                            <p:childTnLst>
                              <p:par>
                                <p:cTn id="5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1" grpId="0"/>
      <p:bldP spid="8" grpId="0"/>
      <p:bldP spid="5" grpId="0"/>
      <p:bldP spid="7" grpId="0"/>
      <p:bldP spid="10" grpId="0"/>
      <p:bldP spid="12" grpId="0"/>
      <p:bldP spid="75" grpId="0" animBg="1"/>
      <p:bldP spid="86" grpId="0" animBg="1"/>
      <p:bldP spid="88" grpId="0"/>
      <p:bldP spid="89" grpId="0" animBg="1"/>
      <p:bldP spid="90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Arrow Connector 87">
            <a:extLst>
              <a:ext uri="{FF2B5EF4-FFF2-40B4-BE49-F238E27FC236}">
                <a16:creationId xmlns:a16="http://schemas.microsoft.com/office/drawing/2014/main" id="{9A39D599-E0AE-598C-DE30-FADF798B230C}"/>
              </a:ext>
            </a:extLst>
          </p:cNvPr>
          <p:cNvCxnSpPr>
            <a:cxnSpLocks/>
          </p:cNvCxnSpPr>
          <p:nvPr/>
        </p:nvCxnSpPr>
        <p:spPr>
          <a:xfrm flipH="1">
            <a:off x="11171491" y="1068624"/>
            <a:ext cx="21283" cy="1670222"/>
          </a:xfrm>
          <a:prstGeom prst="straightConnector1">
            <a:avLst/>
          </a:prstGeom>
          <a:ln w="50800">
            <a:solidFill>
              <a:schemeClr val="accent5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91">
            <a:extLst>
              <a:ext uri="{FF2B5EF4-FFF2-40B4-BE49-F238E27FC236}">
                <a16:creationId xmlns:a16="http://schemas.microsoft.com/office/drawing/2014/main" id="{03D9CD19-BD6F-F69F-4C38-B050CEF118F7}"/>
              </a:ext>
            </a:extLst>
          </p:cNvPr>
          <p:cNvCxnSpPr>
            <a:cxnSpLocks/>
          </p:cNvCxnSpPr>
          <p:nvPr/>
        </p:nvCxnSpPr>
        <p:spPr>
          <a:xfrm>
            <a:off x="10931217" y="2258055"/>
            <a:ext cx="1" cy="1485994"/>
          </a:xfrm>
          <a:prstGeom prst="straightConnector1">
            <a:avLst/>
          </a:prstGeom>
          <a:ln w="50800">
            <a:solidFill>
              <a:schemeClr val="accent4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96">
            <a:extLst>
              <a:ext uri="{FF2B5EF4-FFF2-40B4-BE49-F238E27FC236}">
                <a16:creationId xmlns:a16="http://schemas.microsoft.com/office/drawing/2014/main" id="{ABEA4162-8BCE-28D4-DDD9-59791D38EF38}"/>
              </a:ext>
            </a:extLst>
          </p:cNvPr>
          <p:cNvCxnSpPr>
            <a:cxnSpLocks/>
          </p:cNvCxnSpPr>
          <p:nvPr/>
        </p:nvCxnSpPr>
        <p:spPr>
          <a:xfrm>
            <a:off x="11217275" y="3316452"/>
            <a:ext cx="36968" cy="1569058"/>
          </a:xfrm>
          <a:prstGeom prst="straightConnector1">
            <a:avLst/>
          </a:prstGeom>
          <a:ln w="50800">
            <a:solidFill>
              <a:srgbClr val="7030A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97">
            <a:extLst>
              <a:ext uri="{FF2B5EF4-FFF2-40B4-BE49-F238E27FC236}">
                <a16:creationId xmlns:a16="http://schemas.microsoft.com/office/drawing/2014/main" id="{89B114B4-2D22-7AC8-C4A8-75CA181E0B49}"/>
              </a:ext>
            </a:extLst>
          </p:cNvPr>
          <p:cNvCxnSpPr>
            <a:cxnSpLocks/>
          </p:cNvCxnSpPr>
          <p:nvPr/>
        </p:nvCxnSpPr>
        <p:spPr>
          <a:xfrm>
            <a:off x="10937733" y="4247706"/>
            <a:ext cx="0" cy="646331"/>
          </a:xfrm>
          <a:prstGeom prst="straightConnector1">
            <a:avLst/>
          </a:prstGeom>
          <a:ln w="50800">
            <a:solidFill>
              <a:schemeClr val="accent2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02392298-9C0B-F54B-9376-B00465A160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858995" cy="1325563"/>
          </a:xfrm>
        </p:spPr>
        <p:txBody>
          <a:bodyPr>
            <a:noAutofit/>
          </a:bodyPr>
          <a:lstStyle/>
          <a:p>
            <a:r>
              <a:rPr lang="ja-JP" altLang="en-US" sz="4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配置错误精确定位</a:t>
            </a:r>
            <a:r>
              <a:rPr lang="zh-CN" altLang="en-US" sz="4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：示例</a:t>
            </a: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14E0B8-FD1A-D846-8E7D-4CBFE73D8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3CBEB-A62C-7547-B7F6-B847810FF90F}" type="slidenum">
              <a:rPr lang="en-US" smtClean="0"/>
              <a:t>42</a:t>
            </a:fld>
            <a:endParaRPr lang="en-US" dirty="0"/>
          </a:p>
        </p:txBody>
      </p:sp>
      <p:sp>
        <p:nvSpPr>
          <p:cNvPr id="87" name="Rectangle 31">
            <a:extLst>
              <a:ext uri="{FF2B5EF4-FFF2-40B4-BE49-F238E27FC236}">
                <a16:creationId xmlns:a16="http://schemas.microsoft.com/office/drawing/2014/main" id="{E7901278-A20F-F1EF-BDA9-DAEADDDC2467}"/>
              </a:ext>
            </a:extLst>
          </p:cNvPr>
          <p:cNvSpPr/>
          <p:nvPr/>
        </p:nvSpPr>
        <p:spPr>
          <a:xfrm>
            <a:off x="9992555" y="445079"/>
            <a:ext cx="1853589" cy="60648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lang="en-US" altLang="zh-CN" sz="1100" dirty="0" err="1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loc</a:t>
            </a:r>
            <a:r>
              <a:rPr lang="en-US" altLang="zh-CN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-RIB=[D],</a:t>
            </a:r>
            <a:r>
              <a:rPr lang="zh-CN" altLang="en-US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lang="en-US" altLang="zh-CN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{[D]-&gt;A,</a:t>
            </a:r>
            <a:r>
              <a:rPr lang="zh-CN" altLang="en-US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[D]-&gt;B})</a:t>
            </a:r>
          </a:p>
          <a:p>
            <a:pPr algn="ctr"/>
            <a:r>
              <a:rPr lang="en-US" altLang="zh-CN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=D(origin,</a:t>
            </a:r>
            <a:r>
              <a:rPr lang="zh-CN" altLang="en-US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100" dirty="0" err="1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loc</a:t>
            </a:r>
            <a:r>
              <a:rPr lang="en-US" altLang="zh-CN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-RIB=[D])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91" name="Rectangle 32">
            <a:extLst>
              <a:ext uri="{FF2B5EF4-FFF2-40B4-BE49-F238E27FC236}">
                <a16:creationId xmlns:a16="http://schemas.microsoft.com/office/drawing/2014/main" id="{097AF61A-2AEB-A6F6-B8C9-DC29A6A20C70}"/>
              </a:ext>
            </a:extLst>
          </p:cNvPr>
          <p:cNvSpPr/>
          <p:nvPr/>
        </p:nvSpPr>
        <p:spPr>
          <a:xfrm>
            <a:off x="10036751" y="1641840"/>
            <a:ext cx="1738063" cy="54607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lang="en-US" altLang="zh-CN" sz="1100" dirty="0" err="1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loc</a:t>
            </a:r>
            <a:r>
              <a:rPr lang="en-US" altLang="zh-CN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-RIB=[A,</a:t>
            </a:r>
            <a:r>
              <a:rPr lang="zh-CN" altLang="en-US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D],</a:t>
            </a:r>
            <a:r>
              <a:rPr lang="zh-CN" altLang="en-US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endParaRPr lang="en-US" altLang="zh-CN" sz="11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lang="en-US" altLang="zh-CN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{[A,</a:t>
            </a:r>
            <a:r>
              <a:rPr lang="zh-CN" altLang="en-US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D]-&gt;S})</a:t>
            </a:r>
          </a:p>
          <a:p>
            <a:pPr algn="ctr"/>
            <a:r>
              <a:rPr lang="en-US" altLang="zh-CN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=A([D]-&gt;A,</a:t>
            </a:r>
            <a:r>
              <a:rPr lang="zh-CN" altLang="en-US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100" dirty="0" err="1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loc</a:t>
            </a:r>
            <a:r>
              <a:rPr lang="en-US" altLang="zh-CN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-RIB=[])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95" name="Rectangle 34">
            <a:extLst>
              <a:ext uri="{FF2B5EF4-FFF2-40B4-BE49-F238E27FC236}">
                <a16:creationId xmlns:a16="http://schemas.microsoft.com/office/drawing/2014/main" id="{414F4DA9-6468-DB94-684F-E6D4580B10B6}"/>
              </a:ext>
            </a:extLst>
          </p:cNvPr>
          <p:cNvSpPr/>
          <p:nvPr/>
        </p:nvSpPr>
        <p:spPr>
          <a:xfrm>
            <a:off x="10058784" y="2749285"/>
            <a:ext cx="1738747" cy="54690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lang="en-US" altLang="zh-CN" sz="1100" dirty="0" err="1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loc</a:t>
            </a:r>
            <a:r>
              <a:rPr lang="en-US" altLang="zh-CN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-RIB=[B,</a:t>
            </a:r>
            <a:r>
              <a:rPr lang="zh-CN" altLang="en-US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D],</a:t>
            </a:r>
            <a:r>
              <a:rPr lang="zh-CN" altLang="en-US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endParaRPr lang="en-US" altLang="zh-CN" sz="11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lang="en-US" altLang="zh-CN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{[B,</a:t>
            </a:r>
            <a:r>
              <a:rPr lang="zh-CN" altLang="en-US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D]-&gt;S})</a:t>
            </a:r>
          </a:p>
          <a:p>
            <a:pPr algn="ctr"/>
            <a:r>
              <a:rPr lang="en-US" altLang="zh-CN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=B([D]-&gt;B,</a:t>
            </a:r>
            <a:r>
              <a:rPr lang="zh-CN" altLang="en-US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100" dirty="0" err="1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loc</a:t>
            </a:r>
            <a:r>
              <a:rPr lang="en-US" altLang="zh-CN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-RIB=[])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99" name="Rectangle 33">
            <a:extLst>
              <a:ext uri="{FF2B5EF4-FFF2-40B4-BE49-F238E27FC236}">
                <a16:creationId xmlns:a16="http://schemas.microsoft.com/office/drawing/2014/main" id="{D428EF9D-2872-167A-A30B-6080C4CDCDEC}"/>
              </a:ext>
            </a:extLst>
          </p:cNvPr>
          <p:cNvSpPr/>
          <p:nvPr/>
        </p:nvSpPr>
        <p:spPr>
          <a:xfrm>
            <a:off x="10068359" y="3738502"/>
            <a:ext cx="1738747" cy="54690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lang="en-US" altLang="zh-CN" sz="1100" dirty="0" err="1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loc</a:t>
            </a:r>
            <a:r>
              <a:rPr lang="en-US" altLang="zh-CN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-RIB=[S,</a:t>
            </a:r>
            <a:r>
              <a:rPr lang="zh-CN" altLang="en-US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A,</a:t>
            </a:r>
            <a:r>
              <a:rPr lang="zh-CN" altLang="en-US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D],</a:t>
            </a:r>
            <a:r>
              <a:rPr lang="zh-CN" altLang="en-US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lang="en-US" altLang="zh-CN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{})</a:t>
            </a:r>
            <a:r>
              <a:rPr lang="zh-CN" altLang="en-US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endParaRPr lang="en-US" altLang="zh-CN" sz="11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lang="en-US" altLang="zh-CN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=S([A,</a:t>
            </a:r>
            <a:r>
              <a:rPr lang="zh-CN" altLang="en-US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D]-&gt;S,</a:t>
            </a:r>
            <a:r>
              <a:rPr lang="zh-CN" altLang="en-US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endParaRPr lang="en-US" altLang="zh-CN" sz="11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lang="en-US" altLang="zh-CN" sz="1100" dirty="0" err="1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loc</a:t>
            </a:r>
            <a:r>
              <a:rPr lang="en-US" altLang="zh-CN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-RIB=[])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100" name="Rectangle 35">
            <a:extLst>
              <a:ext uri="{FF2B5EF4-FFF2-40B4-BE49-F238E27FC236}">
                <a16:creationId xmlns:a16="http://schemas.microsoft.com/office/drawing/2014/main" id="{F73AFA1D-097F-27B5-768D-1ACC38F341C7}"/>
              </a:ext>
            </a:extLst>
          </p:cNvPr>
          <p:cNvSpPr/>
          <p:nvPr/>
        </p:nvSpPr>
        <p:spPr>
          <a:xfrm>
            <a:off x="10068359" y="4885510"/>
            <a:ext cx="1738747" cy="54690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lang="en-US" altLang="zh-CN" sz="1100" dirty="0" err="1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loc</a:t>
            </a:r>
            <a:r>
              <a:rPr lang="en-US" altLang="zh-CN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-RIB=[S,</a:t>
            </a:r>
            <a:r>
              <a:rPr lang="zh-CN" altLang="en-US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A,</a:t>
            </a:r>
            <a:r>
              <a:rPr lang="zh-CN" altLang="en-US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D],</a:t>
            </a:r>
            <a:r>
              <a:rPr lang="zh-CN" altLang="en-US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lang="en-US" altLang="zh-CN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{}) =S([B,</a:t>
            </a:r>
            <a:r>
              <a:rPr lang="zh-CN" altLang="en-US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D]-&gt;S,</a:t>
            </a:r>
            <a:r>
              <a:rPr lang="zh-CN" altLang="en-US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endParaRPr lang="en-US" altLang="zh-CN" sz="11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lang="en-US" altLang="zh-CN" sz="1100" dirty="0" err="1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loc</a:t>
            </a:r>
            <a:r>
              <a:rPr lang="en-US" altLang="zh-CN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-RIB=[S,</a:t>
            </a:r>
            <a:r>
              <a:rPr lang="zh-CN" altLang="en-US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A,</a:t>
            </a:r>
            <a:r>
              <a:rPr lang="zh-CN" altLang="en-US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D])</a:t>
            </a:r>
          </a:p>
        </p:txBody>
      </p:sp>
      <p:sp>
        <p:nvSpPr>
          <p:cNvPr id="107" name="Rectangle 73">
            <a:extLst>
              <a:ext uri="{FF2B5EF4-FFF2-40B4-BE49-F238E27FC236}">
                <a16:creationId xmlns:a16="http://schemas.microsoft.com/office/drawing/2014/main" id="{7BBD0A0E-E9C9-59C6-2A42-4E851E1E604D}"/>
              </a:ext>
            </a:extLst>
          </p:cNvPr>
          <p:cNvSpPr/>
          <p:nvPr/>
        </p:nvSpPr>
        <p:spPr>
          <a:xfrm>
            <a:off x="11126006" y="483371"/>
            <a:ext cx="671525" cy="206350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108" name="Rectangle 74">
            <a:extLst>
              <a:ext uri="{FF2B5EF4-FFF2-40B4-BE49-F238E27FC236}">
                <a16:creationId xmlns:a16="http://schemas.microsoft.com/office/drawing/2014/main" id="{7051F557-5BA8-A58D-1912-935DB3AE9990}"/>
              </a:ext>
            </a:extLst>
          </p:cNvPr>
          <p:cNvSpPr/>
          <p:nvPr/>
        </p:nvSpPr>
        <p:spPr>
          <a:xfrm>
            <a:off x="10344178" y="1973914"/>
            <a:ext cx="532993" cy="173011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112" name="Rectangle 76">
            <a:extLst>
              <a:ext uri="{FF2B5EF4-FFF2-40B4-BE49-F238E27FC236}">
                <a16:creationId xmlns:a16="http://schemas.microsoft.com/office/drawing/2014/main" id="{04F55D85-092C-AC0B-BB70-05FF5593C5C5}"/>
              </a:ext>
            </a:extLst>
          </p:cNvPr>
          <p:cNvSpPr/>
          <p:nvPr/>
        </p:nvSpPr>
        <p:spPr>
          <a:xfrm>
            <a:off x="10582719" y="676395"/>
            <a:ext cx="671524" cy="199954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113" name="Rectangle 77">
            <a:extLst>
              <a:ext uri="{FF2B5EF4-FFF2-40B4-BE49-F238E27FC236}">
                <a16:creationId xmlns:a16="http://schemas.microsoft.com/office/drawing/2014/main" id="{0E200F5C-46BE-DD82-D69C-58DC2758ACDD}"/>
              </a:ext>
            </a:extLst>
          </p:cNvPr>
          <p:cNvSpPr/>
          <p:nvPr/>
        </p:nvSpPr>
        <p:spPr>
          <a:xfrm>
            <a:off x="10325265" y="3102186"/>
            <a:ext cx="573938" cy="193168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117" name="Rectangle 79">
            <a:extLst>
              <a:ext uri="{FF2B5EF4-FFF2-40B4-BE49-F238E27FC236}">
                <a16:creationId xmlns:a16="http://schemas.microsoft.com/office/drawing/2014/main" id="{722F1CBD-2623-5236-8D7A-2720047952B2}"/>
              </a:ext>
            </a:extLst>
          </p:cNvPr>
          <p:cNvSpPr/>
          <p:nvPr/>
        </p:nvSpPr>
        <p:spPr>
          <a:xfrm>
            <a:off x="10447756" y="1847251"/>
            <a:ext cx="974678" cy="163260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118" name="Rectangle 80">
            <a:extLst>
              <a:ext uri="{FF2B5EF4-FFF2-40B4-BE49-F238E27FC236}">
                <a16:creationId xmlns:a16="http://schemas.microsoft.com/office/drawing/2014/main" id="{A1BC17EE-97B2-B47D-EA42-9F11A9F683D0}"/>
              </a:ext>
            </a:extLst>
          </p:cNvPr>
          <p:cNvSpPr/>
          <p:nvPr/>
        </p:nvSpPr>
        <p:spPr>
          <a:xfrm>
            <a:off x="10712907" y="3922668"/>
            <a:ext cx="741820" cy="185320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/>
          </a:p>
        </p:txBody>
      </p:sp>
      <p:sp>
        <p:nvSpPr>
          <p:cNvPr id="122" name="Rectangle 82">
            <a:extLst>
              <a:ext uri="{FF2B5EF4-FFF2-40B4-BE49-F238E27FC236}">
                <a16:creationId xmlns:a16="http://schemas.microsoft.com/office/drawing/2014/main" id="{E24D4E4E-A38D-D14C-E10F-C641FC72AB0E}"/>
              </a:ext>
            </a:extLst>
          </p:cNvPr>
          <p:cNvSpPr/>
          <p:nvPr/>
        </p:nvSpPr>
        <p:spPr>
          <a:xfrm>
            <a:off x="10510469" y="2954696"/>
            <a:ext cx="876969" cy="185045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123" name="Rectangle 83">
            <a:extLst>
              <a:ext uri="{FF2B5EF4-FFF2-40B4-BE49-F238E27FC236}">
                <a16:creationId xmlns:a16="http://schemas.microsoft.com/office/drawing/2014/main" id="{4B6F3825-C9E7-0D7A-CBE7-ED12544D0BB8}"/>
              </a:ext>
            </a:extLst>
          </p:cNvPr>
          <p:cNvSpPr/>
          <p:nvPr/>
        </p:nvSpPr>
        <p:spPr>
          <a:xfrm>
            <a:off x="10665860" y="5068840"/>
            <a:ext cx="801598" cy="187203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127" name="Rectangle 94">
            <a:extLst>
              <a:ext uri="{FF2B5EF4-FFF2-40B4-BE49-F238E27FC236}">
                <a16:creationId xmlns:a16="http://schemas.microsoft.com/office/drawing/2014/main" id="{6577CBAE-0584-72EA-1DD7-95441998F1DD}"/>
              </a:ext>
            </a:extLst>
          </p:cNvPr>
          <p:cNvSpPr/>
          <p:nvPr/>
        </p:nvSpPr>
        <p:spPr>
          <a:xfrm>
            <a:off x="10132454" y="3773884"/>
            <a:ext cx="1322273" cy="181579"/>
          </a:xfrm>
          <a:prstGeom prst="rect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128" name="Rectangle 95">
            <a:extLst>
              <a:ext uri="{FF2B5EF4-FFF2-40B4-BE49-F238E27FC236}">
                <a16:creationId xmlns:a16="http://schemas.microsoft.com/office/drawing/2014/main" id="{DA7BDDFD-91C0-E0AD-7D3F-694728E1CE41}"/>
              </a:ext>
            </a:extLst>
          </p:cNvPr>
          <p:cNvSpPr/>
          <p:nvPr/>
        </p:nvSpPr>
        <p:spPr>
          <a:xfrm>
            <a:off x="10252777" y="5235585"/>
            <a:ext cx="1356885" cy="203787"/>
          </a:xfrm>
          <a:prstGeom prst="rect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60A9E53-8BCF-8062-068F-4918DB1ADFF1}"/>
              </a:ext>
            </a:extLst>
          </p:cNvPr>
          <p:cNvSpPr txBox="1"/>
          <p:nvPr/>
        </p:nvSpPr>
        <p:spPr>
          <a:xfrm>
            <a:off x="760579" y="1648257"/>
            <a:ext cx="49142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最小不满足核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MUC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定位错误语句</a:t>
            </a:r>
          </a:p>
        </p:txBody>
      </p:sp>
      <p:cxnSp>
        <p:nvCxnSpPr>
          <p:cNvPr id="6" name="Straight Arrow Connector 85">
            <a:extLst>
              <a:ext uri="{FF2B5EF4-FFF2-40B4-BE49-F238E27FC236}">
                <a16:creationId xmlns:a16="http://schemas.microsoft.com/office/drawing/2014/main" id="{4C71EA87-820B-BBB1-0981-AB32D3C67F20}"/>
              </a:ext>
            </a:extLst>
          </p:cNvPr>
          <p:cNvCxnSpPr>
            <a:cxnSpLocks/>
          </p:cNvCxnSpPr>
          <p:nvPr/>
        </p:nvCxnSpPr>
        <p:spPr>
          <a:xfrm>
            <a:off x="10870212" y="1068624"/>
            <a:ext cx="0" cy="565829"/>
          </a:xfrm>
          <a:prstGeom prst="straightConnector1">
            <a:avLst/>
          </a:prstGeom>
          <a:ln w="50800">
            <a:solidFill>
              <a:schemeClr val="accent6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A673A24D-8779-F0B7-3128-C7BBF6CB0072}"/>
                  </a:ext>
                </a:extLst>
              </p:cNvPr>
              <p:cNvSpPr txBox="1"/>
              <p:nvPr/>
            </p:nvSpPr>
            <p:spPr>
              <a:xfrm>
                <a:off x="4727806" y="2431403"/>
                <a:ext cx="3658692" cy="92333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r>
                  <a:rPr lang="en-US" altLang="zh-CN" sz="1800" dirty="0">
                    <a:ea typeface="微软雅黑" panose="020B0503020204020204" pitchFamily="34" charset="-122"/>
                  </a:rPr>
                  <a:t>bestS1 = null</a:t>
                </a:r>
              </a:p>
              <a:p>
                <a:r>
                  <a:rPr lang="en-US" altLang="zh-CN" sz="1800" dirty="0">
                    <a:ea typeface="微软雅黑" panose="020B0503020204020204" pitchFamily="34" charset="-122"/>
                  </a:rPr>
                  <a:t>ri3 =</a:t>
                </a:r>
                <a:r>
                  <a:rPr lang="en-US" altLang="zh-CN" sz="1800" dirty="0">
                    <a:solidFill>
                      <a:schemeClr val="tx1"/>
                    </a:solidFill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import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  <m: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</m:sub>
                    </m:sSub>
                  </m:oMath>
                </a14:m>
                <a:r>
                  <a:rPr lang="en-US" altLang="zh-CN" sz="1800" dirty="0">
                    <a:ea typeface="微软雅黑" panose="020B0503020204020204" pitchFamily="34" charset="-122"/>
                  </a:rPr>
                  <a:t>(re3) </a:t>
                </a:r>
              </a:p>
              <a:p>
                <a:r>
                  <a:rPr lang="en-US" altLang="zh-CN" sz="1800" dirty="0">
                    <a:ea typeface="微软雅黑" panose="020B0503020204020204" pitchFamily="34" charset="-122"/>
                  </a:rPr>
                  <a:t>prefer(ri3, bestS1)=&gt; bestS2 = ri3 </a:t>
                </a:r>
              </a:p>
            </p:txBody>
          </p:sp>
        </mc:Choice>
        <mc:Fallback xmlns="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A673A24D-8779-F0B7-3128-C7BBF6CB00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7806" y="2431403"/>
                <a:ext cx="3658692" cy="923330"/>
              </a:xfrm>
              <a:prstGeom prst="rect">
                <a:avLst/>
              </a:prstGeom>
              <a:blipFill>
                <a:blip r:embed="rId2"/>
                <a:stretch>
                  <a:fillRect l="-1500" t="-3974" b="-993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39BBFFF6-F240-55DE-8C7B-404E379DBB17}"/>
                  </a:ext>
                </a:extLst>
              </p:cNvPr>
              <p:cNvSpPr txBox="1"/>
              <p:nvPr/>
            </p:nvSpPr>
            <p:spPr>
              <a:xfrm>
                <a:off x="889684" y="2414337"/>
                <a:ext cx="2810778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dirty="0" err="1">
                    <a:ea typeface="微软雅黑" panose="020B0503020204020204" pitchFamily="34" charset="-122"/>
                  </a:rPr>
                  <a:t>bestD</a:t>
                </a:r>
                <a:r>
                  <a:rPr lang="en-US" altLang="zh-CN" sz="2000" dirty="0">
                    <a:ea typeface="微软雅黑" panose="020B0503020204020204" pitchFamily="34" charset="-122"/>
                  </a:rPr>
                  <a:t> = [D]</a:t>
                </a:r>
              </a:p>
              <a:p>
                <a:r>
                  <a:rPr lang="en-US" altLang="zh-CN" sz="2000" dirty="0">
                    <a:ea typeface="微软雅黑" panose="020B0503020204020204" pitchFamily="34" charset="-122"/>
                  </a:rPr>
                  <a:t>re1 =</a:t>
                </a:r>
                <a:r>
                  <a:rPr lang="en-US" altLang="zh-CN" sz="2000" dirty="0">
                    <a:solidFill>
                      <a:schemeClr val="tx1"/>
                    </a:solidFill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0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export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0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en-US" altLang="zh-CN" sz="20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altLang="zh-CN" sz="20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</m:sub>
                    </m:sSub>
                  </m:oMath>
                </a14:m>
                <a:r>
                  <a:rPr lang="en-US" altLang="zh-CN" sz="2000" dirty="0">
                    <a:ea typeface="微软雅黑" panose="020B0503020204020204" pitchFamily="34" charset="-122"/>
                  </a:rPr>
                  <a:t>(</a:t>
                </a:r>
                <a:r>
                  <a:rPr lang="en-US" altLang="zh-CN" sz="2000" dirty="0" err="1">
                    <a:ea typeface="微软雅黑" panose="020B0503020204020204" pitchFamily="34" charset="-122"/>
                  </a:rPr>
                  <a:t>bestD</a:t>
                </a:r>
                <a:r>
                  <a:rPr lang="en-US" altLang="zh-CN" sz="2000" dirty="0">
                    <a:ea typeface="微软雅黑" panose="020B0503020204020204" pitchFamily="34" charset="-122"/>
                  </a:rPr>
                  <a:t>)</a:t>
                </a:r>
              </a:p>
            </p:txBody>
          </p:sp>
        </mc:Choice>
        <mc:Fallback xmlns="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39BBFFF6-F240-55DE-8C7B-404E379DBB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684" y="2414337"/>
                <a:ext cx="2810778" cy="707886"/>
              </a:xfrm>
              <a:prstGeom prst="rect">
                <a:avLst/>
              </a:prstGeom>
              <a:blipFill>
                <a:blip r:embed="rId3"/>
                <a:stretch>
                  <a:fillRect l="-2386" t="-4310" b="-1465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B75E074F-5C36-6922-F3A6-03B7A04BE39C}"/>
                  </a:ext>
                </a:extLst>
              </p:cNvPr>
              <p:cNvSpPr txBox="1"/>
              <p:nvPr/>
            </p:nvSpPr>
            <p:spPr>
              <a:xfrm>
                <a:off x="887780" y="3656216"/>
                <a:ext cx="3480690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1800" dirty="0">
                    <a:ea typeface="微软雅黑" panose="020B0503020204020204" pitchFamily="34" charset="-122"/>
                  </a:rPr>
                  <a:t>bestA1 = null</a:t>
                </a:r>
              </a:p>
              <a:p>
                <a:r>
                  <a:rPr lang="en-US" altLang="zh-CN" sz="1800" dirty="0">
                    <a:ea typeface="微软雅黑" panose="020B0503020204020204" pitchFamily="34" charset="-122"/>
                  </a:rPr>
                  <a:t>ri1 =</a:t>
                </a:r>
                <a:r>
                  <a:rPr lang="en-US" altLang="zh-CN" sz="1800" dirty="0">
                    <a:solidFill>
                      <a:schemeClr val="tx1"/>
                    </a:solidFill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import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</m:sub>
                    </m:sSub>
                  </m:oMath>
                </a14:m>
                <a:r>
                  <a:rPr lang="en-US" altLang="zh-CN" sz="1800" dirty="0">
                    <a:ea typeface="微软雅黑" panose="020B0503020204020204" pitchFamily="34" charset="-122"/>
                  </a:rPr>
                  <a:t>(re1)</a:t>
                </a:r>
              </a:p>
              <a:p>
                <a:r>
                  <a:rPr lang="en-US" altLang="zh-CN" sz="1800" dirty="0">
                    <a:ea typeface="微软雅黑" panose="020B0503020204020204" pitchFamily="34" charset="-122"/>
                  </a:rPr>
                  <a:t>prefer(ri1, bestA1) =&gt; bestA2 = ri1</a:t>
                </a:r>
              </a:p>
              <a:p>
                <a:r>
                  <a:rPr lang="en-US" altLang="zh-CN" sz="1800" dirty="0">
                    <a:ea typeface="微软雅黑" panose="020B0503020204020204" pitchFamily="34" charset="-122"/>
                  </a:rPr>
                  <a:t>re3 =</a:t>
                </a:r>
                <a:r>
                  <a:rPr lang="en-US" altLang="zh-CN" sz="1800" dirty="0">
                    <a:solidFill>
                      <a:schemeClr val="tx1"/>
                    </a:solidFill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export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</m:sub>
                    </m:sSub>
                  </m:oMath>
                </a14:m>
                <a:r>
                  <a:rPr lang="en-US" altLang="zh-CN" sz="1800" dirty="0">
                    <a:ea typeface="微软雅黑" panose="020B0503020204020204" pitchFamily="34" charset="-122"/>
                  </a:rPr>
                  <a:t>(bestA2) </a:t>
                </a:r>
              </a:p>
            </p:txBody>
          </p:sp>
        </mc:Choice>
        <mc:Fallback xmlns="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B75E074F-5C36-6922-F3A6-03B7A04BE3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7780" y="3656216"/>
                <a:ext cx="3480690" cy="1200329"/>
              </a:xfrm>
              <a:prstGeom prst="rect">
                <a:avLst/>
              </a:prstGeom>
              <a:blipFill>
                <a:blip r:embed="rId4"/>
                <a:stretch>
                  <a:fillRect l="-1576" t="-3046" b="-71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84F7D0A5-66F2-33CC-CD15-18F804DB1779}"/>
                  </a:ext>
                </a:extLst>
              </p:cNvPr>
              <p:cNvSpPr txBox="1"/>
              <p:nvPr/>
            </p:nvSpPr>
            <p:spPr>
              <a:xfrm>
                <a:off x="885917" y="5102540"/>
                <a:ext cx="3834932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1800" dirty="0">
                    <a:ea typeface="微软雅黑" panose="020B0503020204020204" pitchFamily="34" charset="-122"/>
                  </a:rPr>
                  <a:t>bestB1 = null</a:t>
                </a:r>
              </a:p>
              <a:p>
                <a:r>
                  <a:rPr lang="en-US" altLang="zh-CN" sz="1800" dirty="0">
                    <a:ea typeface="微软雅黑" panose="020B0503020204020204" pitchFamily="34" charset="-122"/>
                  </a:rPr>
                  <a:t>ri2 =</a:t>
                </a:r>
                <a:r>
                  <a:rPr lang="en-US" altLang="zh-CN" sz="1800" dirty="0">
                    <a:solidFill>
                      <a:schemeClr val="tx1"/>
                    </a:solidFill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import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B</m:t>
                        </m:r>
                        <m: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</m:sub>
                    </m:sSub>
                  </m:oMath>
                </a14:m>
                <a:r>
                  <a:rPr lang="en-US" altLang="zh-CN" sz="1800" dirty="0">
                    <a:ea typeface="微软雅黑" panose="020B0503020204020204" pitchFamily="34" charset="-122"/>
                  </a:rPr>
                  <a:t>(re2)</a:t>
                </a:r>
              </a:p>
              <a:p>
                <a:r>
                  <a:rPr lang="en-US" altLang="zh-CN" sz="1800" dirty="0">
                    <a:ea typeface="微软雅黑" panose="020B0503020204020204" pitchFamily="34" charset="-122"/>
                  </a:rPr>
                  <a:t>prefer(ri2, bestB1) =&gt; bestB2 = ri2</a:t>
                </a:r>
              </a:p>
              <a:p>
                <a:r>
                  <a:rPr lang="en-US" altLang="zh-CN" sz="1800" dirty="0">
                    <a:ea typeface="微软雅黑" panose="020B0503020204020204" pitchFamily="34" charset="-122"/>
                  </a:rPr>
                  <a:t>re4 =</a:t>
                </a:r>
                <a:r>
                  <a:rPr lang="en-US" altLang="zh-CN" sz="1800" dirty="0">
                    <a:solidFill>
                      <a:schemeClr val="tx1"/>
                    </a:solidFill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export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B</m:t>
                        </m:r>
                        <m: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</m:sub>
                    </m:sSub>
                  </m:oMath>
                </a14:m>
                <a:r>
                  <a:rPr lang="en-US" altLang="zh-CN" sz="1800" dirty="0">
                    <a:ea typeface="微软雅黑" panose="020B0503020204020204" pitchFamily="34" charset="-122"/>
                  </a:rPr>
                  <a:t>(bestB2) </a:t>
                </a:r>
              </a:p>
            </p:txBody>
          </p:sp>
        </mc:Choice>
        <mc:Fallback xmlns="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84F7D0A5-66F2-33CC-CD15-18F804DB17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917" y="5102540"/>
                <a:ext cx="3834932" cy="1200329"/>
              </a:xfrm>
              <a:prstGeom prst="rect">
                <a:avLst/>
              </a:prstGeom>
              <a:blipFill>
                <a:blip r:embed="rId5"/>
                <a:stretch>
                  <a:fillRect l="-1272" t="-2538" b="-71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9C5F5A44-26AD-1FAA-5ACF-210C26873725}"/>
                  </a:ext>
                </a:extLst>
              </p:cNvPr>
              <p:cNvSpPr txBox="1"/>
              <p:nvPr/>
            </p:nvSpPr>
            <p:spPr>
              <a:xfrm>
                <a:off x="4720849" y="3738046"/>
                <a:ext cx="3834933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1800" dirty="0">
                    <a:ea typeface="微软雅黑" panose="020B0503020204020204" pitchFamily="34" charset="-122"/>
                  </a:rPr>
                  <a:t>ri4 =</a:t>
                </a:r>
                <a:r>
                  <a:rPr lang="en-US" altLang="zh-CN" sz="1800" dirty="0">
                    <a:solidFill>
                      <a:schemeClr val="tx1"/>
                    </a:solidFill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import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  <m: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B</m:t>
                        </m:r>
                      </m:sub>
                    </m:sSub>
                  </m:oMath>
                </a14:m>
                <a:r>
                  <a:rPr lang="en-US" altLang="zh-CN" sz="1800" dirty="0">
                    <a:ea typeface="微软雅黑" panose="020B0503020204020204" pitchFamily="34" charset="-122"/>
                  </a:rPr>
                  <a:t>(re4) </a:t>
                </a:r>
              </a:p>
              <a:p>
                <a:r>
                  <a:rPr lang="en-US" altLang="zh-CN" sz="1800" dirty="0">
                    <a:ea typeface="微软雅黑" panose="020B0503020204020204" pitchFamily="34" charset="-122"/>
                  </a:rPr>
                  <a:t>!prefer(ri4, bestS2) =&gt; bestS3=bestS2 </a:t>
                </a:r>
              </a:p>
            </p:txBody>
          </p:sp>
        </mc:Choice>
        <mc:Fallback xmlns="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9C5F5A44-26AD-1FAA-5ACF-210C268737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0849" y="3738046"/>
                <a:ext cx="3834933" cy="646331"/>
              </a:xfrm>
              <a:prstGeom prst="rect">
                <a:avLst/>
              </a:prstGeom>
              <a:blipFill>
                <a:blip r:embed="rId6"/>
                <a:stretch>
                  <a:fillRect l="-1270" t="-4717" b="-141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文本框 34">
            <a:extLst>
              <a:ext uri="{FF2B5EF4-FFF2-40B4-BE49-F238E27FC236}">
                <a16:creationId xmlns:a16="http://schemas.microsoft.com/office/drawing/2014/main" id="{3401A54C-5CC6-B4F6-823A-CF009C8550BB}"/>
              </a:ext>
            </a:extLst>
          </p:cNvPr>
          <p:cNvSpPr txBox="1"/>
          <p:nvPr/>
        </p:nvSpPr>
        <p:spPr>
          <a:xfrm>
            <a:off x="4727807" y="4701746"/>
            <a:ext cx="50009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ea typeface="微软雅黑" panose="020B0503020204020204" pitchFamily="34" charset="-122"/>
              </a:rPr>
              <a:t>assert (bestS3.nexthop==B /\ bestB2.nexthop==D)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CA8B3660-3F61-D1AF-E35A-5BB787727855}"/>
                  </a:ext>
                </a:extLst>
              </p:cNvPr>
              <p:cNvSpPr txBox="1"/>
              <p:nvPr/>
            </p:nvSpPr>
            <p:spPr>
              <a:xfrm>
                <a:off x="892784" y="3021596"/>
                <a:ext cx="2751935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2000" dirty="0">
                    <a:ea typeface="微软雅黑" panose="020B0503020204020204" pitchFamily="34" charset="-122"/>
                  </a:rPr>
                  <a:t>re2 =</a:t>
                </a:r>
                <a:r>
                  <a:rPr lang="en-US" altLang="zh-CN" sz="2000" dirty="0">
                    <a:solidFill>
                      <a:schemeClr val="tx1"/>
                    </a:solidFill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0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export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0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en-US" altLang="zh-CN" sz="20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altLang="zh-CN" sz="20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B</m:t>
                        </m:r>
                      </m:sub>
                    </m:sSub>
                  </m:oMath>
                </a14:m>
                <a:r>
                  <a:rPr lang="en-US" altLang="zh-CN" sz="2000" dirty="0">
                    <a:ea typeface="微软雅黑" panose="020B0503020204020204" pitchFamily="34" charset="-122"/>
                  </a:rPr>
                  <a:t>(</a:t>
                </a:r>
                <a:r>
                  <a:rPr lang="en-US" altLang="zh-CN" sz="2000" dirty="0" err="1">
                    <a:ea typeface="微软雅黑" panose="020B0503020204020204" pitchFamily="34" charset="-122"/>
                  </a:rPr>
                  <a:t>bestD</a:t>
                </a:r>
                <a:r>
                  <a:rPr lang="en-US" altLang="zh-CN" sz="2000" dirty="0">
                    <a:ea typeface="微软雅黑" panose="020B0503020204020204" pitchFamily="34" charset="-122"/>
                  </a:rPr>
                  <a:t>)</a:t>
                </a:r>
              </a:p>
            </p:txBody>
          </p:sp>
        </mc:Choice>
        <mc:Fallback xmlns="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CA8B3660-3F61-D1AF-E35A-5BB7877278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784" y="3021596"/>
                <a:ext cx="2751935" cy="400110"/>
              </a:xfrm>
              <a:prstGeom prst="rect">
                <a:avLst/>
              </a:prstGeom>
              <a:blipFill>
                <a:blip r:embed="rId7"/>
                <a:stretch>
                  <a:fillRect l="-2212" t="-9231" b="-276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8" name="组合 37">
            <a:extLst>
              <a:ext uri="{FF2B5EF4-FFF2-40B4-BE49-F238E27FC236}">
                <a16:creationId xmlns:a16="http://schemas.microsoft.com/office/drawing/2014/main" id="{D4720E03-303A-AE73-6937-32141C5F36CD}"/>
              </a:ext>
            </a:extLst>
          </p:cNvPr>
          <p:cNvGrpSpPr/>
          <p:nvPr/>
        </p:nvGrpSpPr>
        <p:grpSpPr>
          <a:xfrm>
            <a:off x="7810365" y="312544"/>
            <a:ext cx="1636320" cy="1085374"/>
            <a:chOff x="9966257" y="147316"/>
            <a:chExt cx="1502963" cy="980447"/>
          </a:xfrm>
        </p:grpSpPr>
        <p:grpSp>
          <p:nvGrpSpPr>
            <p:cNvPr id="39" name="组合 38">
              <a:extLst>
                <a:ext uri="{FF2B5EF4-FFF2-40B4-BE49-F238E27FC236}">
                  <a16:creationId xmlns:a16="http://schemas.microsoft.com/office/drawing/2014/main" id="{0352DB37-F57F-9A8D-1922-A34483C18DEA}"/>
                </a:ext>
              </a:extLst>
            </p:cNvPr>
            <p:cNvGrpSpPr/>
            <p:nvPr/>
          </p:nvGrpSpPr>
          <p:grpSpPr>
            <a:xfrm>
              <a:off x="9966257" y="147316"/>
              <a:ext cx="1502963" cy="854788"/>
              <a:chOff x="9966257" y="147316"/>
              <a:chExt cx="1502963" cy="854788"/>
            </a:xfrm>
          </p:grpSpPr>
          <p:sp>
            <p:nvSpPr>
              <p:cNvPr id="41" name="Oval 10">
                <a:extLst>
                  <a:ext uri="{FF2B5EF4-FFF2-40B4-BE49-F238E27FC236}">
                    <a16:creationId xmlns:a16="http://schemas.microsoft.com/office/drawing/2014/main" id="{35632BDC-7E6F-4F32-771E-A50D42439E98}"/>
                  </a:ext>
                </a:extLst>
              </p:cNvPr>
              <p:cNvSpPr/>
              <p:nvPr/>
            </p:nvSpPr>
            <p:spPr>
              <a:xfrm>
                <a:off x="9966257" y="411402"/>
                <a:ext cx="346661" cy="300567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dirty="0"/>
                  <a:t>S</a:t>
                </a:r>
              </a:p>
            </p:txBody>
          </p:sp>
          <p:sp>
            <p:nvSpPr>
              <p:cNvPr id="42" name="Oval 11">
                <a:extLst>
                  <a:ext uri="{FF2B5EF4-FFF2-40B4-BE49-F238E27FC236}">
                    <a16:creationId xmlns:a16="http://schemas.microsoft.com/office/drawing/2014/main" id="{AD39817E-9C84-5D6E-9290-7B2C0DCF0D02}"/>
                  </a:ext>
                </a:extLst>
              </p:cNvPr>
              <p:cNvSpPr/>
              <p:nvPr/>
            </p:nvSpPr>
            <p:spPr>
              <a:xfrm>
                <a:off x="10544408" y="147316"/>
                <a:ext cx="346661" cy="300567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 b="1" dirty="0"/>
                  <a:t>A</a:t>
                </a:r>
                <a:endParaRPr lang="en-US" sz="1600" b="1" dirty="0"/>
              </a:p>
            </p:txBody>
          </p:sp>
          <p:sp>
            <p:nvSpPr>
              <p:cNvPr id="43" name="Oval 12">
                <a:extLst>
                  <a:ext uri="{FF2B5EF4-FFF2-40B4-BE49-F238E27FC236}">
                    <a16:creationId xmlns:a16="http://schemas.microsoft.com/office/drawing/2014/main" id="{6B03FB5B-72A2-3DEB-92FF-67B4C339F10D}"/>
                  </a:ext>
                </a:extLst>
              </p:cNvPr>
              <p:cNvSpPr/>
              <p:nvPr/>
            </p:nvSpPr>
            <p:spPr>
              <a:xfrm>
                <a:off x="10547057" y="701537"/>
                <a:ext cx="346661" cy="300567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 b="1" dirty="0"/>
                  <a:t>B</a:t>
                </a:r>
                <a:endParaRPr lang="en-US" sz="1600" b="1" dirty="0"/>
              </a:p>
            </p:txBody>
          </p:sp>
          <p:sp>
            <p:nvSpPr>
              <p:cNvPr id="44" name="Oval 13">
                <a:extLst>
                  <a:ext uri="{FF2B5EF4-FFF2-40B4-BE49-F238E27FC236}">
                    <a16:creationId xmlns:a16="http://schemas.microsoft.com/office/drawing/2014/main" id="{BE9266E4-C5A1-A422-942B-74F9A206F28E}"/>
                  </a:ext>
                </a:extLst>
              </p:cNvPr>
              <p:cNvSpPr/>
              <p:nvPr/>
            </p:nvSpPr>
            <p:spPr>
              <a:xfrm>
                <a:off x="11122559" y="411402"/>
                <a:ext cx="346661" cy="300567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 b="1" dirty="0"/>
                  <a:t>D</a:t>
                </a:r>
                <a:endParaRPr lang="en-US" sz="1600" b="1" dirty="0"/>
              </a:p>
            </p:txBody>
          </p:sp>
          <p:cxnSp>
            <p:nvCxnSpPr>
              <p:cNvPr id="47" name="Straight Connector 14">
                <a:extLst>
                  <a:ext uri="{FF2B5EF4-FFF2-40B4-BE49-F238E27FC236}">
                    <a16:creationId xmlns:a16="http://schemas.microsoft.com/office/drawing/2014/main" id="{4D219C63-7D22-5967-9F40-D3D30660DDA8}"/>
                  </a:ext>
                </a:extLst>
              </p:cNvPr>
              <p:cNvCxnSpPr>
                <a:cxnSpLocks/>
                <a:stCxn id="42" idx="6"/>
                <a:endCxn id="44" idx="1"/>
              </p:cNvCxnSpPr>
              <p:nvPr/>
            </p:nvCxnSpPr>
            <p:spPr>
              <a:xfrm>
                <a:off x="10891069" y="297600"/>
                <a:ext cx="282257" cy="157819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15">
                <a:extLst>
                  <a:ext uri="{FF2B5EF4-FFF2-40B4-BE49-F238E27FC236}">
                    <a16:creationId xmlns:a16="http://schemas.microsoft.com/office/drawing/2014/main" id="{1F51404D-7E6D-A5FF-9BBE-27B4ABAB5FEC}"/>
                  </a:ext>
                </a:extLst>
              </p:cNvPr>
              <p:cNvCxnSpPr>
                <a:cxnSpLocks/>
                <a:stCxn id="43" idx="6"/>
                <a:endCxn id="44" idx="3"/>
              </p:cNvCxnSpPr>
              <p:nvPr/>
            </p:nvCxnSpPr>
            <p:spPr>
              <a:xfrm flipV="1">
                <a:off x="10893718" y="667952"/>
                <a:ext cx="279608" cy="183869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16">
                <a:extLst>
                  <a:ext uri="{FF2B5EF4-FFF2-40B4-BE49-F238E27FC236}">
                    <a16:creationId xmlns:a16="http://schemas.microsoft.com/office/drawing/2014/main" id="{3777D833-A1B4-47A9-9588-213F78E2322D}"/>
                  </a:ext>
                </a:extLst>
              </p:cNvPr>
              <p:cNvCxnSpPr>
                <a:cxnSpLocks/>
                <a:stCxn id="41" idx="7"/>
                <a:endCxn id="42" idx="2"/>
              </p:cNvCxnSpPr>
              <p:nvPr/>
            </p:nvCxnSpPr>
            <p:spPr>
              <a:xfrm flipV="1">
                <a:off x="10262151" y="297600"/>
                <a:ext cx="282257" cy="157819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17">
                <a:extLst>
                  <a:ext uri="{FF2B5EF4-FFF2-40B4-BE49-F238E27FC236}">
                    <a16:creationId xmlns:a16="http://schemas.microsoft.com/office/drawing/2014/main" id="{F527B420-BFFA-27CF-71EE-80E4B11D24CE}"/>
                  </a:ext>
                </a:extLst>
              </p:cNvPr>
              <p:cNvCxnSpPr>
                <a:cxnSpLocks/>
                <a:stCxn id="41" idx="5"/>
                <a:endCxn id="43" idx="2"/>
              </p:cNvCxnSpPr>
              <p:nvPr/>
            </p:nvCxnSpPr>
            <p:spPr>
              <a:xfrm>
                <a:off x="10262151" y="667952"/>
                <a:ext cx="284906" cy="183869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8">
                <a:extLst>
                  <a:ext uri="{FF2B5EF4-FFF2-40B4-BE49-F238E27FC236}">
                    <a16:creationId xmlns:a16="http://schemas.microsoft.com/office/drawing/2014/main" id="{DA33D913-BD07-EBA0-CBA0-E66D1FC90A53}"/>
                  </a:ext>
                </a:extLst>
              </p:cNvPr>
              <p:cNvCxnSpPr>
                <a:cxnSpLocks/>
                <a:stCxn id="44" idx="4"/>
              </p:cNvCxnSpPr>
              <p:nvPr/>
            </p:nvCxnSpPr>
            <p:spPr>
              <a:xfrm>
                <a:off x="11295889" y="711969"/>
                <a:ext cx="0" cy="139852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0" name="TextBox 9">
              <a:extLst>
                <a:ext uri="{FF2B5EF4-FFF2-40B4-BE49-F238E27FC236}">
                  <a16:creationId xmlns:a16="http://schemas.microsoft.com/office/drawing/2014/main" id="{105BA843-3DC9-CBF0-19EC-5FE5D1A31250}"/>
                </a:ext>
              </a:extLst>
            </p:cNvPr>
            <p:cNvSpPr txBox="1"/>
            <p:nvPr/>
          </p:nvSpPr>
          <p:spPr>
            <a:xfrm>
              <a:off x="11191900" y="819986"/>
              <a:ext cx="2079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b="1" dirty="0"/>
                <a:t>P</a:t>
              </a:r>
              <a:endParaRPr lang="en-US" sz="14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967499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EE599"/>
                                      </p:to>
                                    </p:animClr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EE599"/>
                                      </p:to>
                                    </p:animClr>
                                    <p:set>
                                      <p:cBhvr>
                                        <p:cTn id="11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EE599"/>
                                      </p:to>
                                    </p:animClr>
                                    <p:set>
                                      <p:cBhvr>
                                        <p:cTn id="15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EE599"/>
                                      </p:to>
                                    </p:animClr>
                                    <p:set>
                                      <p:cBhvr>
                                        <p:cTn id="19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2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EE599"/>
                                      </p:to>
                                    </p:animClr>
                                    <p:set>
                                      <p:cBhvr>
                                        <p:cTn id="23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文本框 130">
                <a:extLst>
                  <a:ext uri="{FF2B5EF4-FFF2-40B4-BE49-F238E27FC236}">
                    <a16:creationId xmlns:a16="http://schemas.microsoft.com/office/drawing/2014/main" id="{6E741E64-8646-3B50-C0E9-35E535FD9C12}"/>
                  </a:ext>
                </a:extLst>
              </p:cNvPr>
              <p:cNvSpPr txBox="1"/>
              <p:nvPr/>
            </p:nvSpPr>
            <p:spPr>
              <a:xfrm>
                <a:off x="5004790" y="2594861"/>
                <a:ext cx="3306004" cy="2031325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r>
                  <a:rPr lang="en-US" altLang="zh-CN" sz="1800" dirty="0">
                    <a:ea typeface="微软雅黑" panose="020B0503020204020204" pitchFamily="34" charset="-122"/>
                  </a:rPr>
                  <a:t>bestS1 = null</a:t>
                </a:r>
              </a:p>
              <a:p>
                <a:endParaRPr lang="en-US" altLang="zh-CN" sz="1800" dirty="0">
                  <a:ea typeface="微软雅黑" panose="020B0503020204020204" pitchFamily="34" charset="-122"/>
                </a:endParaRPr>
              </a:p>
              <a:p>
                <a:endParaRPr lang="en-US" altLang="zh-CN" sz="1800" dirty="0">
                  <a:ea typeface="微软雅黑" panose="020B0503020204020204" pitchFamily="34" charset="-122"/>
                </a:endParaRPr>
              </a:p>
              <a:p>
                <a:r>
                  <a:rPr lang="en-US" altLang="zh-CN" sz="1800" dirty="0">
                    <a:ea typeface="微软雅黑" panose="020B0503020204020204" pitchFamily="34" charset="-122"/>
                  </a:rPr>
                  <a:t>ri3 =</a:t>
                </a:r>
                <a:r>
                  <a:rPr lang="en-US" altLang="zh-CN" sz="1800" dirty="0">
                    <a:solidFill>
                      <a:schemeClr val="tx1"/>
                    </a:solidFill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import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  <m: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</m:sub>
                    </m:sSub>
                  </m:oMath>
                </a14:m>
                <a:r>
                  <a:rPr lang="en-US" altLang="zh-CN" sz="1800" dirty="0">
                    <a:ea typeface="微软雅黑" panose="020B0503020204020204" pitchFamily="34" charset="-122"/>
                  </a:rPr>
                  <a:t>(re3) </a:t>
                </a:r>
              </a:p>
              <a:p>
                <a:endParaRPr lang="en-US" altLang="zh-CN" dirty="0">
                  <a:ea typeface="微软雅黑" panose="020B0503020204020204" pitchFamily="34" charset="-122"/>
                </a:endParaRPr>
              </a:p>
              <a:p>
                <a:endParaRPr lang="en-US" altLang="zh-CN" sz="1800" dirty="0">
                  <a:ea typeface="微软雅黑" panose="020B0503020204020204" pitchFamily="34" charset="-122"/>
                </a:endParaRPr>
              </a:p>
              <a:p>
                <a:r>
                  <a:rPr lang="en-US" altLang="zh-CN" sz="1800" dirty="0">
                    <a:ea typeface="微软雅黑" panose="020B0503020204020204" pitchFamily="34" charset="-122"/>
                  </a:rPr>
                  <a:t>prefer(ri3, bestS1)=&gt; bestS2 = ri3 </a:t>
                </a:r>
              </a:p>
            </p:txBody>
          </p:sp>
        </mc:Choice>
        <mc:Fallback xmlns="">
          <p:sp>
            <p:nvSpPr>
              <p:cNvPr id="131" name="文本框 130">
                <a:extLst>
                  <a:ext uri="{FF2B5EF4-FFF2-40B4-BE49-F238E27FC236}">
                    <a16:creationId xmlns:a16="http://schemas.microsoft.com/office/drawing/2014/main" id="{6E741E64-8646-3B50-C0E9-35E535FD9C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4790" y="2594861"/>
                <a:ext cx="3306004" cy="2031325"/>
              </a:xfrm>
              <a:prstGeom prst="rect">
                <a:avLst/>
              </a:prstGeom>
              <a:blipFill>
                <a:blip r:embed="rId3"/>
                <a:stretch>
                  <a:fillRect l="-1661" t="-1802" r="-923" b="-390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02392298-9C0B-F54B-9376-B00465A160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858995" cy="1325563"/>
          </a:xfrm>
        </p:spPr>
        <p:txBody>
          <a:bodyPr>
            <a:noAutofit/>
          </a:bodyPr>
          <a:lstStyle/>
          <a:p>
            <a:r>
              <a:rPr lang="ja-JP" altLang="en-US" sz="4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配置错误精确定位</a:t>
            </a:r>
            <a:r>
              <a:rPr lang="zh-CN" altLang="en-US" sz="4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：示例</a:t>
            </a: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14E0B8-FD1A-D846-8E7D-4CBFE73D8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3CBEB-A62C-7547-B7F6-B847810FF90F}" type="slidenum">
              <a:rPr lang="en-US" smtClean="0"/>
              <a:t>43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DAABCBFB-12AD-05B7-5CF7-FD7F0150EA9D}"/>
                  </a:ext>
                </a:extLst>
              </p:cNvPr>
              <p:cNvSpPr txBox="1"/>
              <p:nvPr/>
            </p:nvSpPr>
            <p:spPr>
              <a:xfrm>
                <a:off x="842501" y="2161840"/>
                <a:ext cx="3834932" cy="707886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dirty="0" err="1">
                    <a:ea typeface="微软雅黑" panose="020B0503020204020204" pitchFamily="34" charset="-122"/>
                  </a:rPr>
                  <a:t>bestD</a:t>
                </a:r>
                <a:r>
                  <a:rPr lang="en-US" altLang="zh-CN" sz="2000" dirty="0">
                    <a:ea typeface="微软雅黑" panose="020B0503020204020204" pitchFamily="34" charset="-122"/>
                  </a:rPr>
                  <a:t> = [D]</a:t>
                </a:r>
              </a:p>
              <a:p>
                <a:r>
                  <a:rPr lang="en-US" altLang="zh-CN" sz="2000" dirty="0">
                    <a:ea typeface="微软雅黑" panose="020B0503020204020204" pitchFamily="34" charset="-122"/>
                  </a:rPr>
                  <a:t>re1 =</a:t>
                </a:r>
                <a:r>
                  <a:rPr lang="en-US" altLang="zh-CN" sz="2000" dirty="0">
                    <a:solidFill>
                      <a:schemeClr val="tx1"/>
                    </a:solidFill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0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export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0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en-US" altLang="zh-CN" sz="20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altLang="zh-CN" sz="20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</m:sub>
                    </m:sSub>
                  </m:oMath>
                </a14:m>
                <a:r>
                  <a:rPr lang="en-US" altLang="zh-CN" sz="2000" dirty="0">
                    <a:ea typeface="微软雅黑" panose="020B0503020204020204" pitchFamily="34" charset="-122"/>
                  </a:rPr>
                  <a:t>(</a:t>
                </a:r>
                <a:r>
                  <a:rPr lang="en-US" altLang="zh-CN" sz="2000" dirty="0" err="1">
                    <a:ea typeface="微软雅黑" panose="020B0503020204020204" pitchFamily="34" charset="-122"/>
                  </a:rPr>
                  <a:t>bestD</a:t>
                </a:r>
                <a:r>
                  <a:rPr lang="en-US" altLang="zh-CN" sz="2000" dirty="0">
                    <a:ea typeface="微软雅黑" panose="020B0503020204020204" pitchFamily="34" charset="-122"/>
                  </a:rPr>
                  <a:t>)</a:t>
                </a: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DAABCBFB-12AD-05B7-5CF7-FD7F0150EA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501" y="2161840"/>
                <a:ext cx="3834932" cy="707886"/>
              </a:xfrm>
              <a:prstGeom prst="rect">
                <a:avLst/>
              </a:prstGeom>
              <a:blipFill>
                <a:blip r:embed="rId4"/>
                <a:stretch>
                  <a:fillRect l="-1590" t="-5172" b="-1465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5BEF0EA1-BBB3-4949-61D9-7A4FAEDE8B38}"/>
                  </a:ext>
                </a:extLst>
              </p:cNvPr>
              <p:cNvSpPr txBox="1"/>
              <p:nvPr/>
            </p:nvSpPr>
            <p:spPr>
              <a:xfrm>
                <a:off x="796814" y="3412585"/>
                <a:ext cx="4017665" cy="1754326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altLang="zh-CN" sz="1800" dirty="0">
                    <a:ea typeface="微软雅黑" panose="020B0503020204020204" pitchFamily="34" charset="-122"/>
                  </a:rPr>
                  <a:t>bestA1 = null</a:t>
                </a:r>
              </a:p>
              <a:p>
                <a:r>
                  <a:rPr lang="en-US" altLang="zh-CN" sz="1800" dirty="0">
                    <a:ea typeface="微软雅黑" panose="020B0503020204020204" pitchFamily="34" charset="-122"/>
                  </a:rPr>
                  <a:t>ri1 =</a:t>
                </a:r>
                <a:r>
                  <a:rPr lang="en-US" altLang="zh-CN" sz="1800" dirty="0">
                    <a:solidFill>
                      <a:schemeClr val="tx1"/>
                    </a:solidFill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import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</m:sub>
                    </m:sSub>
                  </m:oMath>
                </a14:m>
                <a:r>
                  <a:rPr lang="en-US" altLang="zh-CN" sz="1800" dirty="0">
                    <a:ea typeface="微软雅黑" panose="020B0503020204020204" pitchFamily="34" charset="-122"/>
                  </a:rPr>
                  <a:t>(re1)</a:t>
                </a:r>
              </a:p>
              <a:p>
                <a:endParaRPr lang="en-US" altLang="zh-CN" sz="1800" dirty="0">
                  <a:ea typeface="微软雅黑" panose="020B0503020204020204" pitchFamily="34" charset="-122"/>
                </a:endParaRPr>
              </a:p>
              <a:p>
                <a:r>
                  <a:rPr lang="en-US" altLang="zh-CN" sz="1800" dirty="0">
                    <a:ea typeface="微软雅黑" panose="020B0503020204020204" pitchFamily="34" charset="-122"/>
                  </a:rPr>
                  <a:t>prefer(ri1, bestA1) =&gt; bestA2 = ri1</a:t>
                </a:r>
              </a:p>
              <a:p>
                <a:endParaRPr lang="en-US" altLang="zh-CN" sz="1800" dirty="0">
                  <a:ea typeface="微软雅黑" panose="020B0503020204020204" pitchFamily="34" charset="-122"/>
                </a:endParaRPr>
              </a:p>
              <a:p>
                <a:r>
                  <a:rPr lang="en-US" altLang="zh-CN" sz="1800" dirty="0">
                    <a:ea typeface="微软雅黑" panose="020B0503020204020204" pitchFamily="34" charset="-122"/>
                  </a:rPr>
                  <a:t>re3 =</a:t>
                </a:r>
                <a:r>
                  <a:rPr lang="en-US" altLang="zh-CN" sz="1800" dirty="0">
                    <a:solidFill>
                      <a:schemeClr val="tx1"/>
                    </a:solidFill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export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</m:sub>
                    </m:sSub>
                  </m:oMath>
                </a14:m>
                <a:r>
                  <a:rPr lang="en-US" altLang="zh-CN" sz="1800" dirty="0">
                    <a:ea typeface="微软雅黑" panose="020B0503020204020204" pitchFamily="34" charset="-122"/>
                  </a:rPr>
                  <a:t>(bestA2) </a:t>
                </a: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5BEF0EA1-BBB3-4949-61D9-7A4FAEDE8B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814" y="3412585"/>
                <a:ext cx="4017665" cy="1754326"/>
              </a:xfrm>
              <a:prstGeom prst="rect">
                <a:avLst/>
              </a:prstGeom>
              <a:blipFill>
                <a:blip r:embed="rId5"/>
                <a:stretch>
                  <a:fillRect l="-1366" t="-2083" b="-45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26C73E12-8F5F-6074-A6B5-430C792FE1A3}"/>
                  </a:ext>
                </a:extLst>
              </p:cNvPr>
              <p:cNvSpPr txBox="1"/>
              <p:nvPr/>
            </p:nvSpPr>
            <p:spPr>
              <a:xfrm>
                <a:off x="796814" y="5557922"/>
                <a:ext cx="6094926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1800" dirty="0">
                    <a:ea typeface="微软雅黑" panose="020B0503020204020204" pitchFamily="34" charset="-122"/>
                  </a:rPr>
                  <a:t>bestB1 = null</a:t>
                </a:r>
              </a:p>
              <a:p>
                <a:r>
                  <a:rPr lang="en-US" altLang="zh-CN" sz="1800" dirty="0">
                    <a:ea typeface="微软雅黑" panose="020B0503020204020204" pitchFamily="34" charset="-122"/>
                  </a:rPr>
                  <a:t>ri2 =</a:t>
                </a:r>
                <a:r>
                  <a:rPr lang="en-US" altLang="zh-CN" sz="1800" dirty="0">
                    <a:solidFill>
                      <a:schemeClr val="tx1"/>
                    </a:solidFill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import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B</m:t>
                        </m:r>
                        <m: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</m:sub>
                    </m:sSub>
                  </m:oMath>
                </a14:m>
                <a:r>
                  <a:rPr lang="en-US" altLang="zh-CN" sz="1800" dirty="0">
                    <a:ea typeface="微软雅黑" panose="020B0503020204020204" pitchFamily="34" charset="-122"/>
                  </a:rPr>
                  <a:t>(re2)</a:t>
                </a:r>
              </a:p>
              <a:p>
                <a:r>
                  <a:rPr lang="en-US" altLang="zh-CN" sz="1800" dirty="0">
                    <a:ea typeface="微软雅黑" panose="020B0503020204020204" pitchFamily="34" charset="-122"/>
                  </a:rPr>
                  <a:t>prefer(ri2, bestB1) =&gt; bestB2 = ri2</a:t>
                </a:r>
              </a:p>
              <a:p>
                <a:r>
                  <a:rPr lang="en-US" altLang="zh-CN" sz="1800" dirty="0">
                    <a:ea typeface="微软雅黑" panose="020B0503020204020204" pitchFamily="34" charset="-122"/>
                  </a:rPr>
                  <a:t>re4 =</a:t>
                </a:r>
                <a:r>
                  <a:rPr lang="en-US" altLang="zh-CN" sz="1800" dirty="0">
                    <a:solidFill>
                      <a:schemeClr val="tx1"/>
                    </a:solidFill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export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B</m:t>
                        </m:r>
                        <m: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</m:sub>
                    </m:sSub>
                  </m:oMath>
                </a14:m>
                <a:r>
                  <a:rPr lang="en-US" altLang="zh-CN" sz="1800" dirty="0">
                    <a:ea typeface="微软雅黑" panose="020B0503020204020204" pitchFamily="34" charset="-122"/>
                  </a:rPr>
                  <a:t>(bestB2) </a:t>
                </a: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26C73E12-8F5F-6074-A6B5-430C792FE1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814" y="5557922"/>
                <a:ext cx="6094926" cy="1200329"/>
              </a:xfrm>
              <a:prstGeom prst="rect">
                <a:avLst/>
              </a:prstGeom>
              <a:blipFill>
                <a:blip r:embed="rId6"/>
                <a:stretch>
                  <a:fillRect l="-900" t="-3046" b="-71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EE045F1F-FBDC-93C5-AA7B-5AECA810347D}"/>
                  </a:ext>
                </a:extLst>
              </p:cNvPr>
              <p:cNvSpPr txBox="1"/>
              <p:nvPr/>
            </p:nvSpPr>
            <p:spPr>
              <a:xfrm>
                <a:off x="4991749" y="5148473"/>
                <a:ext cx="3658692" cy="923330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altLang="zh-CN" sz="1800" dirty="0">
                    <a:ea typeface="微软雅黑" panose="020B0503020204020204" pitchFamily="34" charset="-122"/>
                  </a:rPr>
                  <a:t>ri4 =</a:t>
                </a:r>
                <a:r>
                  <a:rPr lang="en-US" altLang="zh-CN" sz="1800" dirty="0">
                    <a:solidFill>
                      <a:schemeClr val="tx1"/>
                    </a:solidFill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import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  <m: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B</m:t>
                        </m:r>
                      </m:sub>
                    </m:sSub>
                  </m:oMath>
                </a14:m>
                <a:r>
                  <a:rPr lang="en-US" altLang="zh-CN" sz="1800" dirty="0">
                    <a:ea typeface="微软雅黑" panose="020B0503020204020204" pitchFamily="34" charset="-122"/>
                  </a:rPr>
                  <a:t>(re4) </a:t>
                </a:r>
              </a:p>
              <a:p>
                <a:endParaRPr lang="en-US" altLang="zh-CN" sz="1800" dirty="0">
                  <a:ea typeface="微软雅黑" panose="020B0503020204020204" pitchFamily="34" charset="-122"/>
                </a:endParaRPr>
              </a:p>
              <a:p>
                <a:r>
                  <a:rPr lang="en-US" altLang="zh-CN" sz="1800" dirty="0">
                    <a:ea typeface="微软雅黑" panose="020B0503020204020204" pitchFamily="34" charset="-122"/>
                  </a:rPr>
                  <a:t>!prefer(ri4, bestS2) =&gt; bestS3=bestS2 </a:t>
                </a: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EE045F1F-FBDC-93C5-AA7B-5AECA81034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1749" y="5148473"/>
                <a:ext cx="3658692" cy="923330"/>
              </a:xfrm>
              <a:prstGeom prst="rect">
                <a:avLst/>
              </a:prstGeom>
              <a:blipFill>
                <a:blip r:embed="rId7"/>
                <a:stretch>
                  <a:fillRect l="-1500" t="-3974" r="-1833" b="-99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本框 11">
            <a:extLst>
              <a:ext uri="{FF2B5EF4-FFF2-40B4-BE49-F238E27FC236}">
                <a16:creationId xmlns:a16="http://schemas.microsoft.com/office/drawing/2014/main" id="{9BEE6D6D-6D86-D8C9-3091-5A81193FD56A}"/>
              </a:ext>
            </a:extLst>
          </p:cNvPr>
          <p:cNvSpPr txBox="1"/>
          <p:nvPr/>
        </p:nvSpPr>
        <p:spPr>
          <a:xfrm>
            <a:off x="5005148" y="6308209"/>
            <a:ext cx="5331858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sz="1800" dirty="0">
                <a:ea typeface="微软雅黑" panose="020B0503020204020204" pitchFamily="34" charset="-122"/>
              </a:rPr>
              <a:t>assert (bestS3.nexthop==B /\ bestB2.nexthop==D)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7598A6CF-05F3-82C6-14B1-FCABF12DC36B}"/>
                  </a:ext>
                </a:extLst>
              </p:cNvPr>
              <p:cNvSpPr txBox="1"/>
              <p:nvPr/>
            </p:nvSpPr>
            <p:spPr>
              <a:xfrm>
                <a:off x="830426" y="2836543"/>
                <a:ext cx="3335889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2000" dirty="0">
                    <a:ea typeface="微软雅黑" panose="020B0503020204020204" pitchFamily="34" charset="-122"/>
                  </a:rPr>
                  <a:t>re2 =</a:t>
                </a:r>
                <a:r>
                  <a:rPr lang="en-US" altLang="zh-CN" sz="2000" dirty="0">
                    <a:solidFill>
                      <a:schemeClr val="tx1"/>
                    </a:solidFill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0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export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0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en-US" altLang="zh-CN" sz="20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altLang="zh-CN" sz="20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B</m:t>
                        </m:r>
                      </m:sub>
                    </m:sSub>
                  </m:oMath>
                </a14:m>
                <a:r>
                  <a:rPr lang="en-US" altLang="zh-CN" sz="2000" dirty="0">
                    <a:ea typeface="微软雅黑" panose="020B0503020204020204" pitchFamily="34" charset="-122"/>
                  </a:rPr>
                  <a:t>(</a:t>
                </a:r>
                <a:r>
                  <a:rPr lang="en-US" altLang="zh-CN" sz="2000" dirty="0" err="1">
                    <a:ea typeface="微软雅黑" panose="020B0503020204020204" pitchFamily="34" charset="-122"/>
                  </a:rPr>
                  <a:t>bestD</a:t>
                </a:r>
                <a:r>
                  <a:rPr lang="en-US" altLang="zh-CN" sz="2000" dirty="0">
                    <a:ea typeface="微软雅黑" panose="020B0503020204020204" pitchFamily="34" charset="-122"/>
                  </a:rPr>
                  <a:t>)</a:t>
                </a:r>
              </a:p>
            </p:txBody>
          </p:sp>
        </mc:Choice>
        <mc:Fallback xmlns=""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7598A6CF-05F3-82C6-14B1-FCABF12DC3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426" y="2836543"/>
                <a:ext cx="3335889" cy="400110"/>
              </a:xfrm>
              <a:prstGeom prst="rect">
                <a:avLst/>
              </a:prstGeom>
              <a:blipFill>
                <a:blip r:embed="rId8"/>
                <a:stretch>
                  <a:fillRect l="-1828" t="-7576" b="-257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框 2">
            <a:extLst>
              <a:ext uri="{FF2B5EF4-FFF2-40B4-BE49-F238E27FC236}">
                <a16:creationId xmlns:a16="http://schemas.microsoft.com/office/drawing/2014/main" id="{D1C682DE-F7FA-18D4-EFC1-231D95FC4B41}"/>
              </a:ext>
            </a:extLst>
          </p:cNvPr>
          <p:cNvSpPr txBox="1"/>
          <p:nvPr/>
        </p:nvSpPr>
        <p:spPr>
          <a:xfrm>
            <a:off x="1220201" y="5163535"/>
            <a:ext cx="3622519" cy="276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wrap="square" lIns="0" tIns="0" rIns="0" bIns="0">
            <a:spAutoFit/>
          </a:bodyPr>
          <a:lstStyle/>
          <a:p>
            <a:r>
              <a:rPr lang="en-US" altLang="zh-CN" sz="1800" dirty="0">
                <a:solidFill>
                  <a:schemeClr val="bg1"/>
                </a:solidFill>
                <a:ea typeface="微软雅黑" panose="020B0503020204020204" pitchFamily="34" charset="-122"/>
              </a:rPr>
              <a:t> re3.nexthop=A /\ re3.valid=true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0A00CDA-F0DB-0F42-8973-FD5C37D381C5}"/>
              </a:ext>
            </a:extLst>
          </p:cNvPr>
          <p:cNvSpPr txBox="1"/>
          <p:nvPr/>
        </p:nvSpPr>
        <p:spPr>
          <a:xfrm>
            <a:off x="1205165" y="4560875"/>
            <a:ext cx="2172706" cy="276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wrap="square" lIns="0" tIns="0" rIns="0" bIns="0">
            <a:spAutoFit/>
          </a:bodyPr>
          <a:lstStyle/>
          <a:p>
            <a:r>
              <a:rPr lang="en-US" altLang="zh-CN" sz="1800" dirty="0">
                <a:solidFill>
                  <a:schemeClr val="bg1"/>
                </a:solidFill>
                <a:ea typeface="微软雅黑" panose="020B0503020204020204" pitchFamily="34" charset="-122"/>
              </a:rPr>
              <a:t> bestA2.valid=true 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B8A33CB-518B-F77B-A53B-9AA07A3E7C98}"/>
              </a:ext>
            </a:extLst>
          </p:cNvPr>
          <p:cNvSpPr txBox="1"/>
          <p:nvPr/>
        </p:nvSpPr>
        <p:spPr>
          <a:xfrm>
            <a:off x="1222960" y="4032075"/>
            <a:ext cx="3454473" cy="276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wrap="square" lIns="0" tIns="0" rIns="0" bIns="0">
            <a:spAutoFit/>
          </a:bodyPr>
          <a:lstStyle/>
          <a:p>
            <a:r>
              <a:rPr lang="en-US" altLang="zh-CN" sz="1800" dirty="0">
                <a:solidFill>
                  <a:schemeClr val="bg1"/>
                </a:solidFill>
                <a:ea typeface="微软雅黑" panose="020B0503020204020204" pitchFamily="34" charset="-122"/>
              </a:rPr>
              <a:t> </a:t>
            </a:r>
            <a:r>
              <a:rPr lang="en-US" altLang="zh-CN" sz="1800" dirty="0" err="1">
                <a:solidFill>
                  <a:schemeClr val="bg1"/>
                </a:solidFill>
                <a:ea typeface="微软雅黑" panose="020B0503020204020204" pitchFamily="34" charset="-122"/>
              </a:rPr>
              <a:t>ri.valid</a:t>
            </a:r>
            <a:r>
              <a:rPr lang="en-US" altLang="zh-CN" sz="1800" dirty="0">
                <a:solidFill>
                  <a:schemeClr val="bg1"/>
                </a:solidFill>
                <a:ea typeface="微软雅黑" panose="020B0503020204020204" pitchFamily="34" charset="-122"/>
              </a:rPr>
              <a:t>=true /\ bestA1.valid=false 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8F4DBE7-B719-7939-C364-C30A5D3EBC12}"/>
              </a:ext>
            </a:extLst>
          </p:cNvPr>
          <p:cNvSpPr txBox="1"/>
          <p:nvPr/>
        </p:nvSpPr>
        <p:spPr>
          <a:xfrm>
            <a:off x="5437759" y="4610636"/>
            <a:ext cx="4622510" cy="55399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wrap="square" lIns="0" tIns="0" rIns="0" bIns="0">
            <a:spAutoFit/>
          </a:bodyPr>
          <a:lstStyle/>
          <a:p>
            <a:r>
              <a:rPr lang="en-US" altLang="zh-CN" sz="1800" dirty="0">
                <a:solidFill>
                  <a:schemeClr val="bg1"/>
                </a:solidFill>
                <a:ea typeface="微软雅黑" panose="020B0503020204020204" pitchFamily="34" charset="-122"/>
              </a:rPr>
              <a:t> bestS2. localpref=200 </a:t>
            </a:r>
            <a:r>
              <a:rPr lang="en-US" altLang="zh-CN" dirty="0">
                <a:solidFill>
                  <a:schemeClr val="bg1"/>
                </a:solidFill>
                <a:ea typeface="微软雅黑" panose="020B0503020204020204" pitchFamily="34" charset="-122"/>
              </a:rPr>
              <a:t>/\ bestS2</a:t>
            </a:r>
            <a:r>
              <a:rPr lang="en-US" altLang="zh-CN" sz="1800" dirty="0">
                <a:solidFill>
                  <a:schemeClr val="bg1"/>
                </a:solidFill>
                <a:ea typeface="微软雅黑" panose="020B0503020204020204" pitchFamily="34" charset="-122"/>
              </a:rPr>
              <a:t>.nexthop=A </a:t>
            </a:r>
            <a:r>
              <a:rPr lang="en-US" altLang="zh-CN" dirty="0">
                <a:solidFill>
                  <a:schemeClr val="bg1"/>
                </a:solidFill>
                <a:ea typeface="微软雅黑" panose="020B0503020204020204" pitchFamily="34" charset="-122"/>
              </a:rPr>
              <a:t>/\ re4</a:t>
            </a:r>
            <a:r>
              <a:rPr lang="en-US" altLang="zh-CN" sz="1800" dirty="0">
                <a:solidFill>
                  <a:schemeClr val="bg1"/>
                </a:solidFill>
                <a:ea typeface="微软雅黑" panose="020B0503020204020204" pitchFamily="34" charset="-122"/>
              </a:rPr>
              <a:t>.nexthop=B /\ re4.valid=true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D154298-5DC8-2E66-EC99-6349EDFDBA72}"/>
              </a:ext>
            </a:extLst>
          </p:cNvPr>
          <p:cNvSpPr txBox="1"/>
          <p:nvPr/>
        </p:nvSpPr>
        <p:spPr>
          <a:xfrm>
            <a:off x="7123935" y="5213781"/>
            <a:ext cx="4645501" cy="55399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wrap="square" lIns="0" tIns="0" rIns="0" bIns="0">
            <a:spAutoFit/>
          </a:bodyPr>
          <a:lstStyle/>
          <a:p>
            <a:r>
              <a:rPr lang="en-US" altLang="zh-CN" sz="1800" dirty="0">
                <a:solidFill>
                  <a:schemeClr val="bg1"/>
                </a:solidFill>
                <a:ea typeface="微软雅黑" panose="020B0503020204020204" pitchFamily="34" charset="-122"/>
              </a:rPr>
              <a:t> </a:t>
            </a:r>
            <a:r>
              <a:rPr lang="en-US" altLang="zh-CN" dirty="0">
                <a:solidFill>
                  <a:schemeClr val="bg1"/>
                </a:solidFill>
                <a:ea typeface="微软雅黑" panose="020B0503020204020204" pitchFamily="34" charset="-122"/>
              </a:rPr>
              <a:t> bestS2. localpref=200 /\ ri4. localpref=120 /\ bestS2.nexthop=A 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2C6CB4D-8D9B-87E2-E383-79311EA65B56}"/>
              </a:ext>
            </a:extLst>
          </p:cNvPr>
          <p:cNvSpPr txBox="1"/>
          <p:nvPr/>
        </p:nvSpPr>
        <p:spPr>
          <a:xfrm>
            <a:off x="7433526" y="6033831"/>
            <a:ext cx="2629366" cy="276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wrap="square" lIns="0" tIns="0" rIns="0" bIns="0">
            <a:spAutoFit/>
          </a:bodyPr>
          <a:lstStyle/>
          <a:p>
            <a:r>
              <a:rPr lang="en-US" altLang="zh-CN" sz="1800" dirty="0">
                <a:solidFill>
                  <a:schemeClr val="bg1"/>
                </a:solidFill>
                <a:ea typeface="微软雅黑" panose="020B0503020204020204" pitchFamily="34" charset="-122"/>
              </a:rPr>
              <a:t> bestS3.nexthop = A</a:t>
            </a:r>
            <a:endParaRPr lang="zh-CN" altLang="en-US" sz="180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3B62EF22-67E5-C79D-34F7-1FD1DDA5211D}"/>
              </a:ext>
            </a:extLst>
          </p:cNvPr>
          <p:cNvSpPr txBox="1"/>
          <p:nvPr/>
        </p:nvSpPr>
        <p:spPr>
          <a:xfrm>
            <a:off x="5427845" y="3753019"/>
            <a:ext cx="3721424" cy="55399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wrap="square" lIns="0" tIns="0" rIns="0" bIns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ea typeface="微软雅黑" panose="020B0503020204020204" pitchFamily="34" charset="-122"/>
              </a:rPr>
              <a:t> bestS1.valid=False /\ ri3.valid=True /\ ri3.nexthop=A /\ ri3.localpref=200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1649A35D-41DF-48C7-D110-57962AD6B446}"/>
              </a:ext>
            </a:extLst>
          </p:cNvPr>
          <p:cNvSpPr txBox="1"/>
          <p:nvPr/>
        </p:nvSpPr>
        <p:spPr>
          <a:xfrm>
            <a:off x="5281835" y="2914996"/>
            <a:ext cx="3323227" cy="55399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wrap="square" lIns="0" tIns="0" rIns="0" bIns="0">
            <a:spAutoFit/>
          </a:bodyPr>
          <a:lstStyle/>
          <a:p>
            <a:r>
              <a:rPr lang="en-US" altLang="zh-CN" sz="1800" dirty="0">
                <a:solidFill>
                  <a:schemeClr val="bg1"/>
                </a:solidFill>
                <a:ea typeface="微软雅黑" panose="020B0503020204020204" pitchFamily="34" charset="-122"/>
              </a:rPr>
              <a:t> bestS1.valid=False /</a:t>
            </a:r>
            <a:r>
              <a:rPr lang="en-US" altLang="zh-CN" dirty="0">
                <a:solidFill>
                  <a:schemeClr val="bg1"/>
                </a:solidFill>
                <a:ea typeface="微软雅黑" panose="020B0503020204020204" pitchFamily="34" charset="-122"/>
              </a:rPr>
              <a:t>\re3.valid=true</a:t>
            </a:r>
            <a:r>
              <a:rPr lang="zh-CN" altLang="en-US" dirty="0">
                <a:solidFill>
                  <a:schemeClr val="bg1"/>
                </a:solidFill>
                <a:ea typeface="微软雅黑" panose="020B0503020204020204" pitchFamily="34" charset="-122"/>
              </a:rPr>
              <a:t> </a:t>
            </a:r>
            <a:r>
              <a:rPr lang="en-US" altLang="zh-CN" dirty="0">
                <a:solidFill>
                  <a:schemeClr val="bg1"/>
                </a:solidFill>
                <a:ea typeface="微软雅黑" panose="020B0503020204020204" pitchFamily="34" charset="-122"/>
              </a:rPr>
              <a:t>/\</a:t>
            </a:r>
            <a:r>
              <a:rPr lang="zh-CN" altLang="en-US" dirty="0">
                <a:solidFill>
                  <a:schemeClr val="bg1"/>
                </a:solidFill>
                <a:ea typeface="微软雅黑" panose="020B0503020204020204" pitchFamily="34" charset="-122"/>
              </a:rPr>
              <a:t> </a:t>
            </a:r>
            <a:r>
              <a:rPr lang="en-US" altLang="zh-CN" dirty="0">
                <a:solidFill>
                  <a:schemeClr val="bg1"/>
                </a:solidFill>
                <a:ea typeface="微软雅黑" panose="020B0503020204020204" pitchFamily="34" charset="-122"/>
              </a:rPr>
              <a:t>re3.nexthop=A</a:t>
            </a:r>
            <a:endParaRPr lang="en-US" altLang="zh-CN" sz="180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20944EA1-2FDD-EA0A-3652-A2C131B85033}"/>
              </a:ext>
            </a:extLst>
          </p:cNvPr>
          <p:cNvSpPr txBox="1"/>
          <p:nvPr/>
        </p:nvSpPr>
        <p:spPr>
          <a:xfrm>
            <a:off x="2242263" y="3476026"/>
            <a:ext cx="2271216" cy="276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wrap="square" lIns="0" tIns="0" rIns="0" bIns="0">
            <a:spAutoFit/>
          </a:bodyPr>
          <a:lstStyle/>
          <a:p>
            <a:r>
              <a:rPr lang="en-US" altLang="zh-CN" sz="1800" dirty="0">
                <a:solidFill>
                  <a:schemeClr val="bg1"/>
                </a:solidFill>
                <a:ea typeface="微软雅黑" panose="020B0503020204020204" pitchFamily="34" charset="-122"/>
              </a:rPr>
              <a:t> bestA1.valid=false 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5E15FC4A-67EC-E663-B06C-F1EF47422560}"/>
              </a:ext>
            </a:extLst>
          </p:cNvPr>
          <p:cNvSpPr txBox="1"/>
          <p:nvPr/>
        </p:nvSpPr>
        <p:spPr>
          <a:xfrm>
            <a:off x="3533650" y="2588979"/>
            <a:ext cx="1372153" cy="276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wrap="square" lIns="0" tIns="0" rIns="0" bIns="0">
            <a:spAutoFit/>
          </a:bodyPr>
          <a:lstStyle/>
          <a:p>
            <a:r>
              <a:rPr lang="en-US" altLang="zh-CN" sz="1800" dirty="0">
                <a:solidFill>
                  <a:schemeClr val="bg1"/>
                </a:solidFill>
                <a:ea typeface="微软雅黑" panose="020B0503020204020204" pitchFamily="34" charset="-122"/>
              </a:rPr>
              <a:t> ri1.valid=true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5FEE9E0B-5D7A-91E2-1025-7AC0C2386FC4}"/>
              </a:ext>
            </a:extLst>
          </p:cNvPr>
          <p:cNvSpPr txBox="1"/>
          <p:nvPr/>
        </p:nvSpPr>
        <p:spPr>
          <a:xfrm>
            <a:off x="2389608" y="2229827"/>
            <a:ext cx="1939937" cy="276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wrap="square" lIns="0" tIns="0" rIns="0" bIns="0">
            <a:spAutoFit/>
          </a:bodyPr>
          <a:lstStyle/>
          <a:p>
            <a:r>
              <a:rPr lang="en-US" altLang="zh-CN" sz="1800" dirty="0">
                <a:solidFill>
                  <a:schemeClr val="bg1"/>
                </a:solidFill>
                <a:ea typeface="微软雅黑" panose="020B0503020204020204" pitchFamily="34" charset="-122"/>
              </a:rPr>
              <a:t> </a:t>
            </a:r>
            <a:r>
              <a:rPr lang="en-US" altLang="zh-CN" sz="1800" dirty="0" err="1">
                <a:solidFill>
                  <a:schemeClr val="bg1"/>
                </a:solidFill>
                <a:ea typeface="微软雅黑" panose="020B0503020204020204" pitchFamily="34" charset="-122"/>
              </a:rPr>
              <a:t>bestD.valid</a:t>
            </a:r>
            <a:r>
              <a:rPr lang="en-US" altLang="zh-CN" sz="1800" dirty="0">
                <a:solidFill>
                  <a:schemeClr val="bg1"/>
                </a:solidFill>
                <a:ea typeface="微软雅黑" panose="020B0503020204020204" pitchFamily="34" charset="-122"/>
              </a:rPr>
              <a:t>=true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A7504B36-4753-6A00-FE7B-F18B4242804E}"/>
              </a:ext>
            </a:extLst>
          </p:cNvPr>
          <p:cNvSpPr txBox="1"/>
          <p:nvPr/>
        </p:nvSpPr>
        <p:spPr>
          <a:xfrm>
            <a:off x="6326610" y="1576606"/>
            <a:ext cx="3155058" cy="9233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en-US" altLang="zh-CN" dirty="0">
                <a:solidFill>
                  <a:schemeClr val="bg1"/>
                </a:solidFill>
              </a:rPr>
              <a:t>S</a:t>
            </a:r>
            <a:r>
              <a:rPr lang="zh-CN" altLang="en-US" dirty="0">
                <a:solidFill>
                  <a:schemeClr val="bg1"/>
                </a:solidFill>
              </a:rPr>
              <a:t>收到并处理</a:t>
            </a:r>
            <a:r>
              <a:rPr lang="en-US" altLang="zh-CN" dirty="0">
                <a:solidFill>
                  <a:schemeClr val="bg1"/>
                </a:solidFill>
              </a:rPr>
              <a:t>A</a:t>
            </a:r>
            <a:r>
              <a:rPr lang="zh-CN" altLang="en-US" dirty="0">
                <a:solidFill>
                  <a:schemeClr val="bg1"/>
                </a:solidFill>
              </a:rPr>
              <a:t>的路由通告</a:t>
            </a:r>
            <a:r>
              <a:rPr lang="en-US" altLang="zh-CN" dirty="0">
                <a:solidFill>
                  <a:schemeClr val="bg1"/>
                </a:solidFill>
              </a:rPr>
              <a:t>ri3</a:t>
            </a:r>
            <a:r>
              <a:rPr lang="zh-CN" altLang="en-US" dirty="0">
                <a:solidFill>
                  <a:schemeClr val="bg1"/>
                </a:solidFill>
              </a:rPr>
              <a:t>，当时</a:t>
            </a:r>
            <a:r>
              <a:rPr lang="en-US" altLang="zh-CN" dirty="0">
                <a:solidFill>
                  <a:schemeClr val="bg1"/>
                </a:solidFill>
              </a:rPr>
              <a:t>S</a:t>
            </a:r>
            <a:r>
              <a:rPr lang="zh-CN" altLang="en-US" dirty="0">
                <a:solidFill>
                  <a:schemeClr val="bg1"/>
                </a:solidFill>
              </a:rPr>
              <a:t>并没有可比较路由，所以直接选择</a:t>
            </a:r>
            <a:r>
              <a:rPr lang="en-US" altLang="zh-CN" dirty="0">
                <a:solidFill>
                  <a:schemeClr val="bg1"/>
                </a:solidFill>
              </a:rPr>
              <a:t>ri3</a:t>
            </a:r>
            <a:r>
              <a:rPr lang="zh-CN" altLang="en-US" dirty="0">
                <a:solidFill>
                  <a:schemeClr val="bg1"/>
                </a:solidFill>
              </a:rPr>
              <a:t>作为最优路径</a:t>
            </a: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84BAECF8-158B-B2E3-4E56-587AE0C18CAD}"/>
              </a:ext>
            </a:extLst>
          </p:cNvPr>
          <p:cNvSpPr txBox="1"/>
          <p:nvPr/>
        </p:nvSpPr>
        <p:spPr>
          <a:xfrm>
            <a:off x="1962960" y="5465162"/>
            <a:ext cx="3155058" cy="9233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en-US" altLang="zh-CN" dirty="0">
                <a:solidFill>
                  <a:schemeClr val="bg1"/>
                </a:solidFill>
              </a:rPr>
              <a:t>A</a:t>
            </a:r>
            <a:r>
              <a:rPr lang="zh-CN" altLang="en-US" dirty="0">
                <a:solidFill>
                  <a:schemeClr val="bg1"/>
                </a:solidFill>
              </a:rPr>
              <a:t>收到并处理</a:t>
            </a:r>
            <a:r>
              <a:rPr lang="en-US" altLang="zh-CN" dirty="0">
                <a:solidFill>
                  <a:schemeClr val="bg1"/>
                </a:solidFill>
              </a:rPr>
              <a:t>D</a:t>
            </a:r>
            <a:r>
              <a:rPr lang="zh-CN" altLang="en-US" dirty="0">
                <a:solidFill>
                  <a:schemeClr val="bg1"/>
                </a:solidFill>
              </a:rPr>
              <a:t>的路由通告</a:t>
            </a:r>
            <a:r>
              <a:rPr lang="en-US" altLang="zh-CN" dirty="0">
                <a:solidFill>
                  <a:schemeClr val="bg1"/>
                </a:solidFill>
              </a:rPr>
              <a:t>ri1</a:t>
            </a:r>
            <a:r>
              <a:rPr lang="zh-CN" altLang="en-US" dirty="0">
                <a:solidFill>
                  <a:schemeClr val="bg1"/>
                </a:solidFill>
              </a:rPr>
              <a:t>并选择其为最优路径，于是</a:t>
            </a:r>
            <a:r>
              <a:rPr lang="en-US" altLang="zh-CN" dirty="0">
                <a:solidFill>
                  <a:schemeClr val="bg1"/>
                </a:solidFill>
              </a:rPr>
              <a:t>A</a:t>
            </a:r>
            <a:r>
              <a:rPr lang="zh-CN" altLang="en-US" dirty="0">
                <a:solidFill>
                  <a:schemeClr val="bg1"/>
                </a:solidFill>
              </a:rPr>
              <a:t>再宣告</a:t>
            </a:r>
            <a:r>
              <a:rPr lang="en-US" altLang="zh-CN" dirty="0">
                <a:solidFill>
                  <a:schemeClr val="bg1"/>
                </a:solidFill>
              </a:rPr>
              <a:t>re3</a:t>
            </a:r>
            <a:r>
              <a:rPr lang="zh-CN" altLang="en-US" dirty="0">
                <a:solidFill>
                  <a:schemeClr val="bg1"/>
                </a:solidFill>
              </a:rPr>
              <a:t>给</a:t>
            </a:r>
            <a:r>
              <a:rPr lang="en-US" altLang="zh-CN" dirty="0">
                <a:solidFill>
                  <a:schemeClr val="bg1"/>
                </a:solidFill>
              </a:rPr>
              <a:t>S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42" name="矩形: 圆角 41">
            <a:extLst>
              <a:ext uri="{FF2B5EF4-FFF2-40B4-BE49-F238E27FC236}">
                <a16:creationId xmlns:a16="http://schemas.microsoft.com/office/drawing/2014/main" id="{7CEDFF77-1586-2DEE-7E35-7E60B82026CA}"/>
              </a:ext>
            </a:extLst>
          </p:cNvPr>
          <p:cNvSpPr/>
          <p:nvPr/>
        </p:nvSpPr>
        <p:spPr>
          <a:xfrm>
            <a:off x="5346388" y="4549619"/>
            <a:ext cx="6685283" cy="1341303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矩形: 圆角 42">
            <a:extLst>
              <a:ext uri="{FF2B5EF4-FFF2-40B4-BE49-F238E27FC236}">
                <a16:creationId xmlns:a16="http://schemas.microsoft.com/office/drawing/2014/main" id="{B49C3C84-7432-B988-9570-7810EEBED482}"/>
              </a:ext>
            </a:extLst>
          </p:cNvPr>
          <p:cNvSpPr/>
          <p:nvPr/>
        </p:nvSpPr>
        <p:spPr>
          <a:xfrm>
            <a:off x="4905803" y="2499936"/>
            <a:ext cx="4505485" cy="2049683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矩形: 圆角 43">
            <a:extLst>
              <a:ext uri="{FF2B5EF4-FFF2-40B4-BE49-F238E27FC236}">
                <a16:creationId xmlns:a16="http://schemas.microsoft.com/office/drawing/2014/main" id="{62D02FD1-2C3B-D994-3881-CD0AC01AD61C}"/>
              </a:ext>
            </a:extLst>
          </p:cNvPr>
          <p:cNvSpPr/>
          <p:nvPr/>
        </p:nvSpPr>
        <p:spPr>
          <a:xfrm>
            <a:off x="564168" y="3403006"/>
            <a:ext cx="4278551" cy="2049683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37B8F52E-306F-3F57-3099-EE0BB9EECAE9}"/>
              </a:ext>
            </a:extLst>
          </p:cNvPr>
          <p:cNvSpPr/>
          <p:nvPr/>
        </p:nvSpPr>
        <p:spPr>
          <a:xfrm>
            <a:off x="564169" y="2148417"/>
            <a:ext cx="4278551" cy="754712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7EC4E2CF-5641-C952-FA6B-7EB4C02A2310}"/>
              </a:ext>
            </a:extLst>
          </p:cNvPr>
          <p:cNvSpPr txBox="1"/>
          <p:nvPr/>
        </p:nvSpPr>
        <p:spPr>
          <a:xfrm>
            <a:off x="1184926" y="2908221"/>
            <a:ext cx="3661007" cy="36933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en-US" altLang="zh-CN" dirty="0">
                <a:solidFill>
                  <a:schemeClr val="bg1"/>
                </a:solidFill>
              </a:rPr>
              <a:t>D</a:t>
            </a:r>
            <a:r>
              <a:rPr lang="zh-CN" altLang="en-US" dirty="0">
                <a:solidFill>
                  <a:schemeClr val="bg1"/>
                </a:solidFill>
              </a:rPr>
              <a:t>发送</a:t>
            </a:r>
            <a:r>
              <a:rPr lang="en-US" altLang="zh-CN" dirty="0">
                <a:solidFill>
                  <a:schemeClr val="bg1"/>
                </a:solidFill>
              </a:rPr>
              <a:t>re1</a:t>
            </a:r>
            <a:r>
              <a:rPr lang="zh-CN" altLang="en-US" dirty="0">
                <a:solidFill>
                  <a:schemeClr val="bg1"/>
                </a:solidFill>
              </a:rPr>
              <a:t>给</a:t>
            </a:r>
            <a:r>
              <a:rPr lang="en-US" altLang="zh-CN" dirty="0">
                <a:solidFill>
                  <a:schemeClr val="bg1"/>
                </a:solidFill>
              </a:rPr>
              <a:t>A</a:t>
            </a:r>
            <a:r>
              <a:rPr lang="zh-CN" altLang="en-US" dirty="0">
                <a:solidFill>
                  <a:schemeClr val="bg1"/>
                </a:solidFill>
              </a:rPr>
              <a:t>宣告</a:t>
            </a:r>
            <a:r>
              <a:rPr lang="en-US" altLang="zh-CN" dirty="0">
                <a:solidFill>
                  <a:schemeClr val="bg1"/>
                </a:solidFill>
              </a:rPr>
              <a:t>p</a:t>
            </a:r>
            <a:r>
              <a:rPr lang="zh-CN" altLang="en-US" dirty="0">
                <a:solidFill>
                  <a:schemeClr val="bg1"/>
                </a:solidFill>
              </a:rPr>
              <a:t>网段的可达信息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8579FB4F-271B-BDB5-D56E-32368158FB16}"/>
              </a:ext>
            </a:extLst>
          </p:cNvPr>
          <p:cNvSpPr txBox="1"/>
          <p:nvPr/>
        </p:nvSpPr>
        <p:spPr>
          <a:xfrm>
            <a:off x="760579" y="1648257"/>
            <a:ext cx="49095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计算错误不变量（错误解释）</a:t>
            </a:r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B4A58A17-2657-DE60-6EDC-0411F1FB9E03}"/>
              </a:ext>
            </a:extLst>
          </p:cNvPr>
          <p:cNvGrpSpPr/>
          <p:nvPr/>
        </p:nvGrpSpPr>
        <p:grpSpPr>
          <a:xfrm>
            <a:off x="7810365" y="312544"/>
            <a:ext cx="1636320" cy="1085374"/>
            <a:chOff x="9966257" y="147316"/>
            <a:chExt cx="1502963" cy="980447"/>
          </a:xfrm>
        </p:grpSpPr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7D975F4E-4E4E-D338-9B3E-C7BB00E1E2C8}"/>
                </a:ext>
              </a:extLst>
            </p:cNvPr>
            <p:cNvGrpSpPr/>
            <p:nvPr/>
          </p:nvGrpSpPr>
          <p:grpSpPr>
            <a:xfrm>
              <a:off x="9966257" y="147316"/>
              <a:ext cx="1502963" cy="854788"/>
              <a:chOff x="9966257" y="147316"/>
              <a:chExt cx="1502963" cy="854788"/>
            </a:xfrm>
          </p:grpSpPr>
          <p:sp>
            <p:nvSpPr>
              <p:cNvPr id="27" name="Oval 10">
                <a:extLst>
                  <a:ext uri="{FF2B5EF4-FFF2-40B4-BE49-F238E27FC236}">
                    <a16:creationId xmlns:a16="http://schemas.microsoft.com/office/drawing/2014/main" id="{27AA703B-A3DB-EE85-7746-4A75B9735F5B}"/>
                  </a:ext>
                </a:extLst>
              </p:cNvPr>
              <p:cNvSpPr/>
              <p:nvPr/>
            </p:nvSpPr>
            <p:spPr>
              <a:xfrm>
                <a:off x="9966257" y="411402"/>
                <a:ext cx="346661" cy="300567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dirty="0"/>
                  <a:t>S</a:t>
                </a:r>
              </a:p>
            </p:txBody>
          </p:sp>
          <p:sp>
            <p:nvSpPr>
              <p:cNvPr id="28" name="Oval 11">
                <a:extLst>
                  <a:ext uri="{FF2B5EF4-FFF2-40B4-BE49-F238E27FC236}">
                    <a16:creationId xmlns:a16="http://schemas.microsoft.com/office/drawing/2014/main" id="{EBA88D88-4A4F-65D7-68D7-8FDB1163AA5F}"/>
                  </a:ext>
                </a:extLst>
              </p:cNvPr>
              <p:cNvSpPr/>
              <p:nvPr/>
            </p:nvSpPr>
            <p:spPr>
              <a:xfrm>
                <a:off x="10544408" y="147316"/>
                <a:ext cx="346661" cy="300567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 b="1" dirty="0"/>
                  <a:t>A</a:t>
                </a:r>
                <a:endParaRPr lang="en-US" sz="1600" b="1" dirty="0"/>
              </a:p>
            </p:txBody>
          </p:sp>
          <p:sp>
            <p:nvSpPr>
              <p:cNvPr id="29" name="Oval 12">
                <a:extLst>
                  <a:ext uri="{FF2B5EF4-FFF2-40B4-BE49-F238E27FC236}">
                    <a16:creationId xmlns:a16="http://schemas.microsoft.com/office/drawing/2014/main" id="{0DB7965A-B3A0-1729-F31A-A7F8F2B13FDD}"/>
                  </a:ext>
                </a:extLst>
              </p:cNvPr>
              <p:cNvSpPr/>
              <p:nvPr/>
            </p:nvSpPr>
            <p:spPr>
              <a:xfrm>
                <a:off x="10547057" y="701537"/>
                <a:ext cx="346661" cy="300567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 b="1" dirty="0"/>
                  <a:t>B</a:t>
                </a:r>
                <a:endParaRPr lang="en-US" sz="1600" b="1" dirty="0"/>
              </a:p>
            </p:txBody>
          </p:sp>
          <p:sp>
            <p:nvSpPr>
              <p:cNvPr id="30" name="Oval 13">
                <a:extLst>
                  <a:ext uri="{FF2B5EF4-FFF2-40B4-BE49-F238E27FC236}">
                    <a16:creationId xmlns:a16="http://schemas.microsoft.com/office/drawing/2014/main" id="{38E6EB1E-32BD-6D3B-400F-55D4E5C56CC9}"/>
                  </a:ext>
                </a:extLst>
              </p:cNvPr>
              <p:cNvSpPr/>
              <p:nvPr/>
            </p:nvSpPr>
            <p:spPr>
              <a:xfrm>
                <a:off x="11122559" y="411402"/>
                <a:ext cx="346661" cy="300567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 b="1" dirty="0"/>
                  <a:t>D</a:t>
                </a:r>
                <a:endParaRPr lang="en-US" sz="1600" b="1" dirty="0"/>
              </a:p>
            </p:txBody>
          </p:sp>
          <p:cxnSp>
            <p:nvCxnSpPr>
              <p:cNvPr id="31" name="Straight Connector 14">
                <a:extLst>
                  <a:ext uri="{FF2B5EF4-FFF2-40B4-BE49-F238E27FC236}">
                    <a16:creationId xmlns:a16="http://schemas.microsoft.com/office/drawing/2014/main" id="{7C9A9416-CCA2-FE05-41CD-4774CC6F366B}"/>
                  </a:ext>
                </a:extLst>
              </p:cNvPr>
              <p:cNvCxnSpPr>
                <a:cxnSpLocks/>
                <a:stCxn id="28" idx="6"/>
                <a:endCxn id="30" idx="1"/>
              </p:cNvCxnSpPr>
              <p:nvPr/>
            </p:nvCxnSpPr>
            <p:spPr>
              <a:xfrm>
                <a:off x="10891069" y="297600"/>
                <a:ext cx="282257" cy="157819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15">
                <a:extLst>
                  <a:ext uri="{FF2B5EF4-FFF2-40B4-BE49-F238E27FC236}">
                    <a16:creationId xmlns:a16="http://schemas.microsoft.com/office/drawing/2014/main" id="{A5493FD8-45E1-D0A9-AEA4-CD4D068A1340}"/>
                  </a:ext>
                </a:extLst>
              </p:cNvPr>
              <p:cNvCxnSpPr>
                <a:cxnSpLocks/>
                <a:stCxn id="29" idx="6"/>
                <a:endCxn id="30" idx="3"/>
              </p:cNvCxnSpPr>
              <p:nvPr/>
            </p:nvCxnSpPr>
            <p:spPr>
              <a:xfrm flipV="1">
                <a:off x="10893718" y="667952"/>
                <a:ext cx="279608" cy="183869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16">
                <a:extLst>
                  <a:ext uri="{FF2B5EF4-FFF2-40B4-BE49-F238E27FC236}">
                    <a16:creationId xmlns:a16="http://schemas.microsoft.com/office/drawing/2014/main" id="{C5A72D1B-8638-5A3A-F9FC-B7CF728F9773}"/>
                  </a:ext>
                </a:extLst>
              </p:cNvPr>
              <p:cNvCxnSpPr>
                <a:cxnSpLocks/>
                <a:stCxn id="27" idx="7"/>
                <a:endCxn id="28" idx="2"/>
              </p:cNvCxnSpPr>
              <p:nvPr/>
            </p:nvCxnSpPr>
            <p:spPr>
              <a:xfrm flipV="1">
                <a:off x="10262151" y="297600"/>
                <a:ext cx="282257" cy="157819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17">
                <a:extLst>
                  <a:ext uri="{FF2B5EF4-FFF2-40B4-BE49-F238E27FC236}">
                    <a16:creationId xmlns:a16="http://schemas.microsoft.com/office/drawing/2014/main" id="{991B20D6-181F-B124-9790-D19C1D76337B}"/>
                  </a:ext>
                </a:extLst>
              </p:cNvPr>
              <p:cNvCxnSpPr>
                <a:cxnSpLocks/>
                <a:stCxn id="27" idx="5"/>
                <a:endCxn id="29" idx="2"/>
              </p:cNvCxnSpPr>
              <p:nvPr/>
            </p:nvCxnSpPr>
            <p:spPr>
              <a:xfrm>
                <a:off x="10262151" y="667952"/>
                <a:ext cx="284906" cy="183869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8">
                <a:extLst>
                  <a:ext uri="{FF2B5EF4-FFF2-40B4-BE49-F238E27FC236}">
                    <a16:creationId xmlns:a16="http://schemas.microsoft.com/office/drawing/2014/main" id="{89F22FA3-DB4F-EA9C-54B8-8F4B9944EFA8}"/>
                  </a:ext>
                </a:extLst>
              </p:cNvPr>
              <p:cNvCxnSpPr>
                <a:cxnSpLocks/>
                <a:stCxn id="30" idx="4"/>
              </p:cNvCxnSpPr>
              <p:nvPr/>
            </p:nvCxnSpPr>
            <p:spPr>
              <a:xfrm>
                <a:off x="11295889" y="711969"/>
                <a:ext cx="0" cy="139852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TextBox 9">
              <a:extLst>
                <a:ext uri="{FF2B5EF4-FFF2-40B4-BE49-F238E27FC236}">
                  <a16:creationId xmlns:a16="http://schemas.microsoft.com/office/drawing/2014/main" id="{B6DBA720-F7F1-6A08-8962-857F6D007381}"/>
                </a:ext>
              </a:extLst>
            </p:cNvPr>
            <p:cNvSpPr txBox="1"/>
            <p:nvPr/>
          </p:nvSpPr>
          <p:spPr>
            <a:xfrm>
              <a:off x="11191900" y="819986"/>
              <a:ext cx="2079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b="1" dirty="0"/>
                <a:t>P</a:t>
              </a:r>
              <a:endParaRPr lang="en-US" sz="1400" b="1" dirty="0"/>
            </a:p>
          </p:txBody>
        </p:sp>
      </p:grpSp>
      <p:pic>
        <p:nvPicPr>
          <p:cNvPr id="36" name="图片 35">
            <a:extLst>
              <a:ext uri="{FF2B5EF4-FFF2-40B4-BE49-F238E27FC236}">
                <a16:creationId xmlns:a16="http://schemas.microsoft.com/office/drawing/2014/main" id="{99E74F51-C678-32C6-85D9-1002E0A7EA7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83185" y="197334"/>
            <a:ext cx="1134232" cy="3080219"/>
          </a:xfrm>
          <a:prstGeom prst="rect">
            <a:avLst/>
          </a:prstGeom>
        </p:spPr>
      </p:pic>
      <p:sp>
        <p:nvSpPr>
          <p:cNvPr id="39" name="文本框 38">
            <a:extLst>
              <a:ext uri="{FF2B5EF4-FFF2-40B4-BE49-F238E27FC236}">
                <a16:creationId xmlns:a16="http://schemas.microsoft.com/office/drawing/2014/main" id="{A76548EC-897D-6B48-DE75-2F290EFF171F}"/>
              </a:ext>
            </a:extLst>
          </p:cNvPr>
          <p:cNvSpPr txBox="1"/>
          <p:nvPr/>
        </p:nvSpPr>
        <p:spPr>
          <a:xfrm>
            <a:off x="8615090" y="3350600"/>
            <a:ext cx="3443831" cy="120032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en-US" altLang="zh-CN" dirty="0">
                <a:solidFill>
                  <a:schemeClr val="bg1"/>
                </a:solidFill>
              </a:rPr>
              <a:t>S</a:t>
            </a:r>
            <a:r>
              <a:rPr lang="zh-CN" altLang="en-US" dirty="0">
                <a:solidFill>
                  <a:schemeClr val="bg1"/>
                </a:solidFill>
              </a:rPr>
              <a:t>又收到</a:t>
            </a:r>
            <a:r>
              <a:rPr lang="en-US" altLang="zh-CN" dirty="0">
                <a:solidFill>
                  <a:schemeClr val="bg1"/>
                </a:solidFill>
              </a:rPr>
              <a:t>B</a:t>
            </a:r>
            <a:r>
              <a:rPr lang="zh-CN" altLang="en-US" dirty="0">
                <a:solidFill>
                  <a:schemeClr val="bg1"/>
                </a:solidFill>
              </a:rPr>
              <a:t>发送的路由通告</a:t>
            </a:r>
            <a:r>
              <a:rPr lang="en-US" altLang="zh-CN" dirty="0">
                <a:solidFill>
                  <a:schemeClr val="bg1"/>
                </a:solidFill>
              </a:rPr>
              <a:t>ri4</a:t>
            </a:r>
            <a:r>
              <a:rPr lang="zh-CN" altLang="en-US" dirty="0">
                <a:solidFill>
                  <a:schemeClr val="bg1"/>
                </a:solidFill>
              </a:rPr>
              <a:t>并设置</a:t>
            </a:r>
            <a:r>
              <a:rPr lang="en-US" altLang="zh-CN" dirty="0">
                <a:solidFill>
                  <a:schemeClr val="bg1"/>
                </a:solidFill>
              </a:rPr>
              <a:t>local-</a:t>
            </a:r>
            <a:r>
              <a:rPr lang="en-US" altLang="zh-CN" dirty="0" err="1">
                <a:solidFill>
                  <a:schemeClr val="bg1"/>
                </a:solidFill>
              </a:rPr>
              <a:t>pref</a:t>
            </a:r>
            <a:r>
              <a:rPr lang="zh-CN" altLang="en-US" dirty="0">
                <a:solidFill>
                  <a:schemeClr val="bg1"/>
                </a:solidFill>
              </a:rPr>
              <a:t>为</a:t>
            </a:r>
            <a:r>
              <a:rPr lang="en-US" altLang="zh-CN" dirty="0">
                <a:solidFill>
                  <a:schemeClr val="bg1"/>
                </a:solidFill>
              </a:rPr>
              <a:t>120,</a:t>
            </a:r>
            <a:r>
              <a:rPr lang="zh-CN" altLang="en-US" dirty="0">
                <a:solidFill>
                  <a:schemeClr val="bg1"/>
                </a:solidFill>
              </a:rPr>
              <a:t> 而</a:t>
            </a:r>
            <a:r>
              <a:rPr lang="en-US" altLang="zh-CN" dirty="0">
                <a:solidFill>
                  <a:schemeClr val="bg1"/>
                </a:solidFill>
              </a:rPr>
              <a:t>S</a:t>
            </a:r>
            <a:r>
              <a:rPr lang="zh-CN" altLang="en-US" dirty="0">
                <a:solidFill>
                  <a:schemeClr val="bg1"/>
                </a:solidFill>
              </a:rPr>
              <a:t>当时的最优路径</a:t>
            </a:r>
            <a:r>
              <a:rPr lang="en-US" altLang="zh-CN" dirty="0">
                <a:solidFill>
                  <a:schemeClr val="bg1"/>
                </a:solidFill>
              </a:rPr>
              <a:t>bestS2</a:t>
            </a:r>
            <a:r>
              <a:rPr lang="zh-CN" altLang="en-US" dirty="0">
                <a:solidFill>
                  <a:schemeClr val="bg1"/>
                </a:solidFill>
              </a:rPr>
              <a:t>的</a:t>
            </a:r>
            <a:r>
              <a:rPr lang="en-US" altLang="zh-CN" dirty="0">
                <a:solidFill>
                  <a:schemeClr val="bg1"/>
                </a:solidFill>
              </a:rPr>
              <a:t>local-</a:t>
            </a:r>
            <a:r>
              <a:rPr lang="en-US" altLang="zh-CN" dirty="0" err="1">
                <a:solidFill>
                  <a:schemeClr val="bg1"/>
                </a:solidFill>
              </a:rPr>
              <a:t>pref</a:t>
            </a:r>
            <a:r>
              <a:rPr lang="zh-CN" altLang="en-US" dirty="0">
                <a:solidFill>
                  <a:schemeClr val="bg1"/>
                </a:solidFill>
              </a:rPr>
              <a:t>为</a:t>
            </a:r>
            <a:r>
              <a:rPr lang="en-US" altLang="zh-CN" dirty="0">
                <a:solidFill>
                  <a:schemeClr val="bg1"/>
                </a:solidFill>
              </a:rPr>
              <a:t>200, </a:t>
            </a:r>
            <a:r>
              <a:rPr lang="zh-CN" altLang="en-US" dirty="0">
                <a:solidFill>
                  <a:schemeClr val="bg1"/>
                </a:solidFill>
              </a:rPr>
              <a:t>所以</a:t>
            </a:r>
            <a:r>
              <a:rPr lang="en-US" altLang="zh-CN" dirty="0">
                <a:solidFill>
                  <a:schemeClr val="bg1"/>
                </a:solidFill>
              </a:rPr>
              <a:t>S</a:t>
            </a:r>
            <a:r>
              <a:rPr lang="zh-CN" altLang="en-US" dirty="0">
                <a:solidFill>
                  <a:schemeClr val="bg1"/>
                </a:solidFill>
              </a:rPr>
              <a:t>不重新选择</a:t>
            </a:r>
            <a:r>
              <a:rPr lang="en-US" altLang="zh-CN" dirty="0">
                <a:solidFill>
                  <a:schemeClr val="bg1"/>
                </a:solidFill>
              </a:rPr>
              <a:t>B</a:t>
            </a:r>
            <a:r>
              <a:rPr lang="zh-CN" altLang="en-US" dirty="0">
                <a:solidFill>
                  <a:schemeClr val="bg1"/>
                </a:solidFill>
              </a:rPr>
              <a:t>的路由</a:t>
            </a:r>
            <a:r>
              <a:rPr lang="en-US" altLang="zh-CN" dirty="0">
                <a:solidFill>
                  <a:schemeClr val="bg1"/>
                </a:solidFill>
              </a:rPr>
              <a:t>ri4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1783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9" grpId="0" animBg="1"/>
      <p:bldP spid="11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20" grpId="0" animBg="1"/>
      <p:bldP spid="21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18" grpId="0" animBg="1"/>
      <p:bldP spid="19" grpId="0" animBg="1"/>
      <p:bldP spid="39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392298-9C0B-F54B-9376-B00465A160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858995" cy="1325563"/>
          </a:xfrm>
        </p:spPr>
        <p:txBody>
          <a:bodyPr>
            <a:noAutofit/>
          </a:bodyPr>
          <a:lstStyle/>
          <a:p>
            <a:r>
              <a:rPr lang="ja-JP" altLang="en-US" sz="4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配置错误精确定位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：性质</a:t>
            </a: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323D04-8C61-8147-8A8F-EBB36D02F3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5952630" cy="4740275"/>
          </a:xfrm>
        </p:spPr>
        <p:txBody>
          <a:bodyPr lIns="90000">
            <a:noAutofit/>
          </a:bodyPr>
          <a:lstStyle/>
          <a:p>
            <a:pPr>
              <a:lnSpc>
                <a:spcPct val="100000"/>
              </a:lnSpc>
            </a:pP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可靠性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：错误不变量对应的错误语句集合是不可满足的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00000"/>
              </a:lnSpc>
            </a:pP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00000"/>
              </a:lnSpc>
            </a:pP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最小性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：定位出的错误语句是最小的错误解释集合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14E0B8-FD1A-D846-8E7D-4CBFE73D8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3CBEB-A62C-7547-B7F6-B847810FF90F}" type="slidenum">
              <a:rPr lang="en-US" smtClean="0"/>
              <a:t>44</a:t>
            </a:fld>
            <a:endParaRPr 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E4D860D9-B07A-384C-0A16-4D3F06641A0A}"/>
              </a:ext>
            </a:extLst>
          </p:cNvPr>
          <p:cNvSpPr txBox="1"/>
          <p:nvPr/>
        </p:nvSpPr>
        <p:spPr>
          <a:xfrm>
            <a:off x="7879096" y="3484410"/>
            <a:ext cx="1209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Sound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A5F5740E-D3D2-E702-0917-6C2A86BB6EB7}"/>
              </a:ext>
            </a:extLst>
          </p:cNvPr>
          <p:cNvSpPr txBox="1"/>
          <p:nvPr/>
        </p:nvSpPr>
        <p:spPr>
          <a:xfrm>
            <a:off x="9425350" y="3483394"/>
            <a:ext cx="1209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Minimal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FC2B7F59-CA08-6A1D-07C8-F5C0A2A2B36A}"/>
                  </a:ext>
                </a:extLst>
              </p:cNvPr>
              <p:cNvSpPr txBox="1"/>
              <p:nvPr/>
            </p:nvSpPr>
            <p:spPr>
              <a:xfrm>
                <a:off x="6874916" y="1767319"/>
                <a:ext cx="2137009" cy="163121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dirty="0"/>
                  <a:t>       (input&lt;42)</a:t>
                </a:r>
              </a:p>
              <a:p>
                <a:r>
                  <a:rPr lang="en-US" altLang="zh-CN" sz="2000" dirty="0"/>
                  <a:t>   /\ (x’=1)</a:t>
                </a:r>
              </a:p>
              <a:p>
                <a:r>
                  <a:rPr lang="en-US" altLang="zh-CN" sz="2000" dirty="0"/>
                  <a:t>   /\ (y’=input-42)</a:t>
                </a:r>
              </a:p>
              <a:p>
                <a:r>
                  <a:rPr lang="en-US" altLang="zh-CN" sz="2000" dirty="0"/>
                  <a:t>   /\ (y’&lt;0 =&gt; x’’=0)</a:t>
                </a:r>
              </a:p>
              <a:p>
                <a:r>
                  <a:rPr lang="en-US" altLang="zh-CN" sz="2000" dirty="0"/>
                  <a:t>   /\ (x’’</a:t>
                </a:r>
                <a14:m>
                  <m:oMath xmlns:m="http://schemas.openxmlformats.org/officeDocument/2006/math">
                    <m:r>
                      <a:rPr lang="en-US" altLang="zh-CN" sz="2000" smtClean="0">
                        <a:latin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altLang="zh-CN" sz="2000" dirty="0"/>
                  <a:t>0)</a:t>
                </a:r>
                <a:endParaRPr lang="zh-CN" altLang="en-US" sz="2000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FC2B7F59-CA08-6A1D-07C8-F5C0A2A2B3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4916" y="1767319"/>
                <a:ext cx="2137009" cy="1631216"/>
              </a:xfrm>
              <a:prstGeom prst="rect">
                <a:avLst/>
              </a:prstGeom>
              <a:blipFill>
                <a:blip r:embed="rId3"/>
                <a:stretch>
                  <a:fillRect t="-2239" b="-559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35">
            <a:extLst>
              <a:ext uri="{FF2B5EF4-FFF2-40B4-BE49-F238E27FC236}">
                <a16:creationId xmlns:a16="http://schemas.microsoft.com/office/drawing/2014/main" id="{8103FE80-C176-A11E-BA87-A7D082C2363B}"/>
              </a:ext>
            </a:extLst>
          </p:cNvPr>
          <p:cNvGrpSpPr/>
          <p:nvPr/>
        </p:nvGrpSpPr>
        <p:grpSpPr>
          <a:xfrm>
            <a:off x="7418756" y="2127836"/>
            <a:ext cx="1399633" cy="1193824"/>
            <a:chOff x="8599267" y="2687067"/>
            <a:chExt cx="1399633" cy="1193824"/>
          </a:xfrm>
        </p:grpSpPr>
        <p:cxnSp>
          <p:nvCxnSpPr>
            <p:cNvPr id="15" name="Straight Connector 25">
              <a:extLst>
                <a:ext uri="{FF2B5EF4-FFF2-40B4-BE49-F238E27FC236}">
                  <a16:creationId xmlns:a16="http://schemas.microsoft.com/office/drawing/2014/main" id="{2C5A156E-2DC8-A3ED-A47A-84CF16B82F3E}"/>
                </a:ext>
              </a:extLst>
            </p:cNvPr>
            <p:cNvCxnSpPr>
              <a:cxnSpLocks/>
            </p:cNvCxnSpPr>
            <p:nvPr/>
          </p:nvCxnSpPr>
          <p:spPr>
            <a:xfrm>
              <a:off x="8599267" y="2687067"/>
              <a:ext cx="1034677" cy="0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29">
              <a:extLst>
                <a:ext uri="{FF2B5EF4-FFF2-40B4-BE49-F238E27FC236}">
                  <a16:creationId xmlns:a16="http://schemas.microsoft.com/office/drawing/2014/main" id="{E86B9816-4424-5276-9A64-246CA91F0240}"/>
                </a:ext>
              </a:extLst>
            </p:cNvPr>
            <p:cNvCxnSpPr>
              <a:cxnSpLocks/>
            </p:cNvCxnSpPr>
            <p:nvPr/>
          </p:nvCxnSpPr>
          <p:spPr>
            <a:xfrm>
              <a:off x="8610477" y="3275031"/>
              <a:ext cx="1293421" cy="0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31">
              <a:extLst>
                <a:ext uri="{FF2B5EF4-FFF2-40B4-BE49-F238E27FC236}">
                  <a16:creationId xmlns:a16="http://schemas.microsoft.com/office/drawing/2014/main" id="{9BB71CE3-4B44-7951-A1CB-AFF41EF6D8B1}"/>
                </a:ext>
              </a:extLst>
            </p:cNvPr>
            <p:cNvCxnSpPr>
              <a:cxnSpLocks/>
            </p:cNvCxnSpPr>
            <p:nvPr/>
          </p:nvCxnSpPr>
          <p:spPr>
            <a:xfrm>
              <a:off x="8633581" y="3552839"/>
              <a:ext cx="1365319" cy="0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33">
              <a:extLst>
                <a:ext uri="{FF2B5EF4-FFF2-40B4-BE49-F238E27FC236}">
                  <a16:creationId xmlns:a16="http://schemas.microsoft.com/office/drawing/2014/main" id="{1D0801AF-9562-FBCE-853D-690F568FC2C0}"/>
                </a:ext>
              </a:extLst>
            </p:cNvPr>
            <p:cNvCxnSpPr>
              <a:cxnSpLocks/>
            </p:cNvCxnSpPr>
            <p:nvPr/>
          </p:nvCxnSpPr>
          <p:spPr>
            <a:xfrm>
              <a:off x="8610477" y="3880891"/>
              <a:ext cx="806532" cy="0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38">
            <a:extLst>
              <a:ext uri="{FF2B5EF4-FFF2-40B4-BE49-F238E27FC236}">
                <a16:creationId xmlns:a16="http://schemas.microsoft.com/office/drawing/2014/main" id="{035FD2FE-21D8-924A-21E8-3180CE6925FB}"/>
              </a:ext>
            </a:extLst>
          </p:cNvPr>
          <p:cNvSpPr txBox="1"/>
          <p:nvPr/>
        </p:nvSpPr>
        <p:spPr>
          <a:xfrm>
            <a:off x="7179156" y="3484410"/>
            <a:ext cx="756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MUC</a:t>
            </a:r>
          </a:p>
        </p:txBody>
      </p:sp>
      <p:grpSp>
        <p:nvGrpSpPr>
          <p:cNvPr id="21" name="Group 44">
            <a:extLst>
              <a:ext uri="{FF2B5EF4-FFF2-40B4-BE49-F238E27FC236}">
                <a16:creationId xmlns:a16="http://schemas.microsoft.com/office/drawing/2014/main" id="{A79D1F91-383E-57C6-2259-254B1A17AFBF}"/>
              </a:ext>
            </a:extLst>
          </p:cNvPr>
          <p:cNvGrpSpPr/>
          <p:nvPr/>
        </p:nvGrpSpPr>
        <p:grpSpPr>
          <a:xfrm>
            <a:off x="9057901" y="1825624"/>
            <a:ext cx="1620894" cy="2028117"/>
            <a:chOff x="10314090" y="3741762"/>
            <a:chExt cx="1620894" cy="2028117"/>
          </a:xfrm>
        </p:grpSpPr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061B9759-F0CA-58C0-AC0E-FE06C636A359}"/>
                </a:ext>
              </a:extLst>
            </p:cNvPr>
            <p:cNvSpPr txBox="1"/>
            <p:nvPr/>
          </p:nvSpPr>
          <p:spPr>
            <a:xfrm>
              <a:off x="10380821" y="5400548"/>
              <a:ext cx="601437" cy="369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EI</a:t>
              </a:r>
              <a:endParaRPr lang="zh-CN" altLang="en-US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" name="TextBox 40">
              <a:extLst>
                <a:ext uri="{FF2B5EF4-FFF2-40B4-BE49-F238E27FC236}">
                  <a16:creationId xmlns:a16="http://schemas.microsoft.com/office/drawing/2014/main" id="{66E337E5-F54C-F851-65C8-1C096C43E84E}"/>
                </a:ext>
              </a:extLst>
            </p:cNvPr>
            <p:cNvSpPr txBox="1"/>
            <p:nvPr/>
          </p:nvSpPr>
          <p:spPr>
            <a:xfrm>
              <a:off x="10346829" y="3745621"/>
              <a:ext cx="15792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2">
                      <a:lumMod val="7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input</a:t>
              </a:r>
              <a:r>
                <a:rPr lang="zh-CN" altLang="en-US" dirty="0">
                  <a:solidFill>
                    <a:schemeClr val="accent2">
                      <a:lumMod val="7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lang="en-US" altLang="zh-CN" dirty="0">
                  <a:solidFill>
                    <a:schemeClr val="accent2">
                      <a:lumMod val="7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&lt;</a:t>
              </a:r>
              <a:r>
                <a:rPr lang="zh-CN" altLang="en-US" dirty="0">
                  <a:solidFill>
                    <a:schemeClr val="accent2">
                      <a:lumMod val="7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lang="en-US" altLang="zh-CN" dirty="0">
                  <a:solidFill>
                    <a:schemeClr val="accent2">
                      <a:lumMod val="7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42</a:t>
              </a:r>
              <a:endParaRPr lang="en-US" dirty="0">
                <a:solidFill>
                  <a:schemeClr val="accent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4" name="TextBox 41">
              <a:extLst>
                <a:ext uri="{FF2B5EF4-FFF2-40B4-BE49-F238E27FC236}">
                  <a16:creationId xmlns:a16="http://schemas.microsoft.com/office/drawing/2014/main" id="{B87B035A-806F-86B3-CA7D-FA09407DD6B1}"/>
                </a:ext>
              </a:extLst>
            </p:cNvPr>
            <p:cNvSpPr txBox="1"/>
            <p:nvPr/>
          </p:nvSpPr>
          <p:spPr>
            <a:xfrm>
              <a:off x="10355729" y="4371033"/>
              <a:ext cx="15792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chemeClr val="accent2">
                      <a:lumMod val="7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y'</a:t>
              </a:r>
              <a:r>
                <a:rPr lang="zh-CN" altLang="en-US" dirty="0">
                  <a:solidFill>
                    <a:schemeClr val="accent2">
                      <a:lumMod val="7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lang="en-US" altLang="zh-CN" dirty="0">
                  <a:solidFill>
                    <a:schemeClr val="accent2">
                      <a:lumMod val="7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&lt;</a:t>
              </a:r>
              <a:r>
                <a:rPr lang="zh-CN" altLang="en-US" dirty="0">
                  <a:solidFill>
                    <a:schemeClr val="accent2">
                      <a:lumMod val="7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lang="en-US" altLang="zh-CN" dirty="0">
                  <a:solidFill>
                    <a:schemeClr val="accent2">
                      <a:lumMod val="7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0</a:t>
              </a:r>
              <a:endParaRPr lang="en-US" dirty="0">
                <a:solidFill>
                  <a:schemeClr val="accent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6" name="TextBox 42">
              <a:extLst>
                <a:ext uri="{FF2B5EF4-FFF2-40B4-BE49-F238E27FC236}">
                  <a16:creationId xmlns:a16="http://schemas.microsoft.com/office/drawing/2014/main" id="{F87A4C36-6064-CB38-2B47-9DB63F80CD2E}"/>
                </a:ext>
              </a:extLst>
            </p:cNvPr>
            <p:cNvSpPr txBox="1"/>
            <p:nvPr/>
          </p:nvSpPr>
          <p:spPr>
            <a:xfrm>
              <a:off x="10355728" y="4682518"/>
              <a:ext cx="15792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chemeClr val="accent2">
                      <a:lumMod val="7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x''</a:t>
              </a:r>
              <a:r>
                <a:rPr lang="zh-CN" altLang="en-US" dirty="0">
                  <a:solidFill>
                    <a:schemeClr val="accent2">
                      <a:lumMod val="7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lang="en-US" altLang="zh-CN" dirty="0">
                  <a:solidFill>
                    <a:schemeClr val="accent2">
                      <a:lumMod val="7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=</a:t>
              </a:r>
              <a:r>
                <a:rPr lang="zh-CN" altLang="en-US" dirty="0">
                  <a:solidFill>
                    <a:schemeClr val="accent2">
                      <a:lumMod val="7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lang="en-US" altLang="zh-CN" dirty="0">
                  <a:solidFill>
                    <a:schemeClr val="accent2">
                      <a:lumMod val="7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0</a:t>
              </a:r>
              <a:endParaRPr lang="en-US" dirty="0">
                <a:solidFill>
                  <a:schemeClr val="accent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7" name="矩形 6">
              <a:extLst>
                <a:ext uri="{FF2B5EF4-FFF2-40B4-BE49-F238E27FC236}">
                  <a16:creationId xmlns:a16="http://schemas.microsoft.com/office/drawing/2014/main" id="{251BEB9F-0D6A-0A14-B6FA-A499F58A0F84}"/>
                </a:ext>
              </a:extLst>
            </p:cNvPr>
            <p:cNvSpPr/>
            <p:nvPr/>
          </p:nvSpPr>
          <p:spPr>
            <a:xfrm>
              <a:off x="10314090" y="3741762"/>
              <a:ext cx="1449540" cy="1346285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584167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7" grpId="0"/>
      <p:bldP spid="5" grpId="0"/>
      <p:bldP spid="20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4E6D1750-E645-46E0-80E4-B517740B3C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6072" y="1763897"/>
            <a:ext cx="3055096" cy="203399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2392298-9C0B-F54B-9376-B00465A160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858995" cy="1325563"/>
          </a:xfrm>
        </p:spPr>
        <p:txBody>
          <a:bodyPr>
            <a:noAutofit/>
          </a:bodyPr>
          <a:lstStyle/>
          <a:p>
            <a:r>
              <a:rPr lang="ja-JP" altLang="en-US" sz="4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配置文件最小化修复</a:t>
            </a:r>
            <a:r>
              <a:rPr lang="zh-CN" altLang="en-US" sz="4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：原理</a:t>
            </a:r>
            <a:endParaRPr lang="en-US" altLang="zh-CN" sz="4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323D04-8C61-8147-8A8F-EBB36D02F3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5952630" cy="4740275"/>
          </a:xfrm>
        </p:spPr>
        <p:txBody>
          <a:bodyPr lIns="90000">
            <a:noAutofit/>
          </a:bodyPr>
          <a:lstStyle/>
          <a:p>
            <a:pPr>
              <a:lnSpc>
                <a:spcPct val="100000"/>
              </a:lnSpc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对计算路径的错误语句中的配置相关变量做映射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lnSpc>
                <a:spcPct val="100000"/>
              </a:lnSpc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错误语句：赋值语句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分支语句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lnSpc>
                <a:spcPct val="100000"/>
              </a:lnSpc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找到错误语句中来自配置的常量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lnSpc>
                <a:spcPct val="100000"/>
              </a:lnSpc>
            </a:pP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00000"/>
              </a:lnSpc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相关配置值设成符号变量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未知值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</a:p>
          <a:p>
            <a:pPr>
              <a:lnSpc>
                <a:spcPct val="100000"/>
              </a:lnSpc>
            </a:pP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00000"/>
              </a:lnSpc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将程序执行过程重新编码成带约束的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SMT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公式，通过求解公式的可满足赋值得到修复后的配置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14E0B8-FD1A-D846-8E7D-4CBFE73D8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3CBEB-A62C-7547-B7F6-B847810FF90F}" type="slidenum">
              <a:rPr lang="en-US" smtClean="0"/>
              <a:t>45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5846BEC2-40DF-09E4-03A9-DAFEA047FEE9}"/>
                  </a:ext>
                </a:extLst>
              </p:cNvPr>
              <p:cNvSpPr txBox="1"/>
              <p:nvPr/>
            </p:nvSpPr>
            <p:spPr>
              <a:xfrm>
                <a:off x="7196298" y="4882120"/>
                <a:ext cx="3327964" cy="163121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dirty="0"/>
                  <a:t>P </a:t>
                </a:r>
                <a14:m>
                  <m:oMath xmlns:m="http://schemas.openxmlformats.org/officeDocument/2006/math">
                    <m:r>
                      <a:rPr lang="en-US" altLang="zh-CN" sz="2000" smtClean="0">
                        <a:latin typeface="Cambria Math" panose="02040503050406030204" pitchFamily="18" charset="0"/>
                      </a:rPr>
                      <m:t>⊨</m:t>
                    </m:r>
                  </m:oMath>
                </a14:m>
                <a:r>
                  <a:rPr lang="en-US" altLang="zh-CN" sz="2000" dirty="0"/>
                  <a:t> (input&lt;42) </a:t>
                </a:r>
              </a:p>
              <a:p>
                <a:r>
                  <a:rPr lang="en-US" altLang="zh-CN" sz="2000" dirty="0"/>
                  <a:t>   /\ (x’=1) </a:t>
                </a:r>
              </a:p>
              <a:p>
                <a:r>
                  <a:rPr lang="en-US" altLang="zh-CN" sz="2000" dirty="0"/>
                  <a:t>   /\ (y’=input-42) </a:t>
                </a:r>
              </a:p>
              <a:p>
                <a:r>
                  <a:rPr lang="en-US" altLang="zh-CN" sz="2000" dirty="0"/>
                  <a:t>   /\ (y’&lt;</a:t>
                </a:r>
                <a:r>
                  <a:rPr lang="en-US" altLang="zh-CN" sz="2000" b="1" dirty="0"/>
                  <a:t>var1</a:t>
                </a:r>
                <a:r>
                  <a:rPr lang="en-US" altLang="zh-CN" sz="2000" dirty="0"/>
                  <a:t> ? x’’=</a:t>
                </a:r>
                <a:r>
                  <a:rPr lang="en-US" altLang="zh-CN" sz="2000" b="1" dirty="0"/>
                  <a:t>var2 </a:t>
                </a:r>
                <a:r>
                  <a:rPr lang="en-US" altLang="zh-CN" sz="2000" dirty="0"/>
                  <a:t>: True) </a:t>
                </a:r>
              </a:p>
              <a:p>
                <a:r>
                  <a:rPr lang="en-US" altLang="zh-CN" sz="2000" dirty="0"/>
                  <a:t>   /\ (x’’</a:t>
                </a:r>
                <a14:m>
                  <m:oMath xmlns:m="http://schemas.openxmlformats.org/officeDocument/2006/math">
                    <m:r>
                      <a:rPr lang="en-US" altLang="zh-CN" sz="2000" smtClean="0">
                        <a:latin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altLang="zh-CN" sz="2000" dirty="0"/>
                  <a:t>0)</a:t>
                </a:r>
                <a:endParaRPr lang="zh-CN" altLang="en-US" sz="2000" dirty="0"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5846BEC2-40DF-09E4-03A9-DAFEA047FE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6298" y="4882120"/>
                <a:ext cx="3327964" cy="1631216"/>
              </a:xfrm>
              <a:prstGeom prst="rect">
                <a:avLst/>
              </a:prstGeom>
              <a:blipFill>
                <a:blip r:embed="rId3"/>
                <a:stretch>
                  <a:fillRect l="-1832" t="-2247" r="-1099" b="-599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文本框 21">
            <a:extLst>
              <a:ext uri="{FF2B5EF4-FFF2-40B4-BE49-F238E27FC236}">
                <a16:creationId xmlns:a16="http://schemas.microsoft.com/office/drawing/2014/main" id="{654BBE03-140C-27EB-1FBE-2844DF4C0762}"/>
              </a:ext>
            </a:extLst>
          </p:cNvPr>
          <p:cNvSpPr txBox="1"/>
          <p:nvPr/>
        </p:nvSpPr>
        <p:spPr>
          <a:xfrm>
            <a:off x="10640807" y="5217955"/>
            <a:ext cx="1049476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var1=0 </a:t>
            </a:r>
          </a:p>
          <a:p>
            <a:r>
              <a:rPr lang="en-US" altLang="zh-CN" sz="2000" dirty="0"/>
              <a:t>var2=1</a:t>
            </a:r>
            <a:endParaRPr lang="zh-CN" altLang="en-US" sz="2000" dirty="0"/>
          </a:p>
        </p:txBody>
      </p: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A44D0431-4C87-D62A-AF03-ADDA96893AF4}"/>
              </a:ext>
            </a:extLst>
          </p:cNvPr>
          <p:cNvCxnSpPr>
            <a:cxnSpLocks/>
          </p:cNvCxnSpPr>
          <p:nvPr/>
        </p:nvCxnSpPr>
        <p:spPr>
          <a:xfrm>
            <a:off x="10027646" y="5571898"/>
            <a:ext cx="61316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25">
            <a:extLst>
              <a:ext uri="{FF2B5EF4-FFF2-40B4-BE49-F238E27FC236}">
                <a16:creationId xmlns:a16="http://schemas.microsoft.com/office/drawing/2014/main" id="{EAD12CD2-0704-CE0C-931C-151BEA64DCFB}"/>
              </a:ext>
            </a:extLst>
          </p:cNvPr>
          <p:cNvCxnSpPr>
            <a:cxnSpLocks/>
          </p:cNvCxnSpPr>
          <p:nvPr/>
        </p:nvCxnSpPr>
        <p:spPr>
          <a:xfrm>
            <a:off x="7946605" y="2518479"/>
            <a:ext cx="2176089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29">
            <a:extLst>
              <a:ext uri="{FF2B5EF4-FFF2-40B4-BE49-F238E27FC236}">
                <a16:creationId xmlns:a16="http://schemas.microsoft.com/office/drawing/2014/main" id="{E8D1F17E-BFBD-B519-03D8-204A25C46CEC}"/>
              </a:ext>
            </a:extLst>
          </p:cNvPr>
          <p:cNvCxnSpPr>
            <a:cxnSpLocks/>
          </p:cNvCxnSpPr>
          <p:nvPr/>
        </p:nvCxnSpPr>
        <p:spPr>
          <a:xfrm>
            <a:off x="7922979" y="2790061"/>
            <a:ext cx="1293421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1">
            <a:extLst>
              <a:ext uri="{FF2B5EF4-FFF2-40B4-BE49-F238E27FC236}">
                <a16:creationId xmlns:a16="http://schemas.microsoft.com/office/drawing/2014/main" id="{8CB26D0B-CD3F-EB73-C723-62314626586E}"/>
              </a:ext>
            </a:extLst>
          </p:cNvPr>
          <p:cNvCxnSpPr>
            <a:cxnSpLocks/>
          </p:cNvCxnSpPr>
          <p:nvPr/>
        </p:nvCxnSpPr>
        <p:spPr>
          <a:xfrm>
            <a:off x="7946605" y="3049938"/>
            <a:ext cx="1365319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椭圆 41">
            <a:extLst>
              <a:ext uri="{FF2B5EF4-FFF2-40B4-BE49-F238E27FC236}">
                <a16:creationId xmlns:a16="http://schemas.microsoft.com/office/drawing/2014/main" id="{DCF5D569-64DF-DD8D-8D3E-69238B49D461}"/>
              </a:ext>
            </a:extLst>
          </p:cNvPr>
          <p:cNvSpPr/>
          <p:nvPr/>
        </p:nvSpPr>
        <p:spPr>
          <a:xfrm>
            <a:off x="8603878" y="2570003"/>
            <a:ext cx="205343" cy="202392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>
            <a:extLst>
              <a:ext uri="{FF2B5EF4-FFF2-40B4-BE49-F238E27FC236}">
                <a16:creationId xmlns:a16="http://schemas.microsoft.com/office/drawing/2014/main" id="{FF9B0163-CEB7-A7FA-6E27-09C7B3ED9594}"/>
              </a:ext>
            </a:extLst>
          </p:cNvPr>
          <p:cNvSpPr/>
          <p:nvPr/>
        </p:nvSpPr>
        <p:spPr>
          <a:xfrm>
            <a:off x="8603877" y="2817365"/>
            <a:ext cx="205343" cy="202392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C311D65A-CBB7-4E76-6B7C-850E40EED567}"/>
              </a:ext>
            </a:extLst>
          </p:cNvPr>
          <p:cNvSpPr txBox="1"/>
          <p:nvPr/>
        </p:nvSpPr>
        <p:spPr>
          <a:xfrm>
            <a:off x="8091794" y="2812022"/>
            <a:ext cx="1024166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altLang="zh-CN" b="1" dirty="0"/>
              <a:t>x = var2</a:t>
            </a:r>
            <a:endParaRPr lang="zh-CN" altLang="en-US" b="1" dirty="0"/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B176F48F-D496-6AAE-43A1-DFCFFFA3355A}"/>
              </a:ext>
            </a:extLst>
          </p:cNvPr>
          <p:cNvSpPr txBox="1"/>
          <p:nvPr/>
        </p:nvSpPr>
        <p:spPr>
          <a:xfrm>
            <a:off x="8224420" y="2508569"/>
            <a:ext cx="772359" cy="28201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altLang="zh-CN" b="1" dirty="0"/>
              <a:t>y &lt; var1</a:t>
            </a:r>
            <a:endParaRPr lang="zh-CN" altLang="en-US" b="1" dirty="0"/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E36800D4-69A2-210C-2DE8-EF214A8DEB86}"/>
              </a:ext>
            </a:extLst>
          </p:cNvPr>
          <p:cNvSpPr txBox="1"/>
          <p:nvPr/>
        </p:nvSpPr>
        <p:spPr>
          <a:xfrm>
            <a:off x="8224420" y="2506611"/>
            <a:ext cx="772359" cy="28201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altLang="zh-CN" b="1" dirty="0">
                <a:solidFill>
                  <a:schemeClr val="accent6"/>
                </a:solidFill>
              </a:rPr>
              <a:t>y &lt; 0</a:t>
            </a:r>
            <a:endParaRPr lang="zh-CN" altLang="en-US" b="1" dirty="0">
              <a:solidFill>
                <a:schemeClr val="accent6"/>
              </a:solidFill>
            </a:endParaRP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18BE8075-E0D3-0535-6F5A-7EDF01145347}"/>
              </a:ext>
            </a:extLst>
          </p:cNvPr>
          <p:cNvSpPr txBox="1"/>
          <p:nvPr/>
        </p:nvSpPr>
        <p:spPr>
          <a:xfrm>
            <a:off x="8091794" y="2817518"/>
            <a:ext cx="1024166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altLang="zh-CN" b="1" dirty="0">
                <a:solidFill>
                  <a:schemeClr val="accent6"/>
                </a:solidFill>
              </a:rPr>
              <a:t>x = 1</a:t>
            </a:r>
            <a:endParaRPr lang="zh-CN" altLang="en-US" b="1" dirty="0">
              <a:solidFill>
                <a:schemeClr val="accent6"/>
              </a:solidFill>
            </a:endParaRPr>
          </a:p>
        </p:txBody>
      </p:sp>
      <p:cxnSp>
        <p:nvCxnSpPr>
          <p:cNvPr id="51" name="直接箭头连接符 50">
            <a:extLst>
              <a:ext uri="{FF2B5EF4-FFF2-40B4-BE49-F238E27FC236}">
                <a16:creationId xmlns:a16="http://schemas.microsoft.com/office/drawing/2014/main" id="{FC36545A-43DC-A8CC-D355-B978C2604B29}"/>
              </a:ext>
            </a:extLst>
          </p:cNvPr>
          <p:cNvCxnSpPr>
            <a:cxnSpLocks/>
            <a:stCxn id="22" idx="0"/>
          </p:cNvCxnSpPr>
          <p:nvPr/>
        </p:nvCxnSpPr>
        <p:spPr>
          <a:xfrm flipH="1" flipV="1">
            <a:off x="8815594" y="2948847"/>
            <a:ext cx="2349951" cy="226910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0726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2" grpId="0" animBg="1"/>
      <p:bldP spid="42" grpId="0" animBg="1"/>
      <p:bldP spid="43" grpId="0" animBg="1"/>
      <p:bldP spid="44" grpId="0" animBg="1"/>
      <p:bldP spid="45" grpId="0" animBg="1"/>
      <p:bldP spid="52" grpId="0" animBg="1"/>
      <p:bldP spid="53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7AAAEB7E-05AB-DC2D-DD27-54E7D6A8912C}"/>
                  </a:ext>
                </a:extLst>
              </p:cNvPr>
              <p:cNvSpPr txBox="1"/>
              <p:nvPr/>
            </p:nvSpPr>
            <p:spPr>
              <a:xfrm>
                <a:off x="5004790" y="2594861"/>
                <a:ext cx="3306004" cy="2031325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r>
                  <a:rPr lang="en-US" altLang="zh-CN" sz="1800" dirty="0">
                    <a:ea typeface="微软雅黑" panose="020B0503020204020204" pitchFamily="34" charset="-122"/>
                  </a:rPr>
                  <a:t>bestS1 = null</a:t>
                </a:r>
              </a:p>
              <a:p>
                <a:endParaRPr lang="en-US" altLang="zh-CN" sz="1800" dirty="0">
                  <a:ea typeface="微软雅黑" panose="020B0503020204020204" pitchFamily="34" charset="-122"/>
                </a:endParaRPr>
              </a:p>
              <a:p>
                <a:endParaRPr lang="en-US" altLang="zh-CN" sz="1800" dirty="0">
                  <a:ea typeface="微软雅黑" panose="020B0503020204020204" pitchFamily="34" charset="-122"/>
                </a:endParaRPr>
              </a:p>
              <a:p>
                <a:r>
                  <a:rPr lang="en-US" altLang="zh-CN" sz="1800" dirty="0">
                    <a:ea typeface="微软雅黑" panose="020B0503020204020204" pitchFamily="34" charset="-122"/>
                  </a:rPr>
                  <a:t>ri3 =</a:t>
                </a:r>
                <a:r>
                  <a:rPr lang="en-US" altLang="zh-CN" sz="1800" dirty="0">
                    <a:solidFill>
                      <a:schemeClr val="tx1"/>
                    </a:solidFill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import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  <m: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</m:sub>
                    </m:sSub>
                  </m:oMath>
                </a14:m>
                <a:r>
                  <a:rPr lang="en-US" altLang="zh-CN" sz="1800" dirty="0">
                    <a:ea typeface="微软雅黑" panose="020B0503020204020204" pitchFamily="34" charset="-122"/>
                  </a:rPr>
                  <a:t>(re3) </a:t>
                </a:r>
              </a:p>
              <a:p>
                <a:endParaRPr lang="en-US" altLang="zh-CN" dirty="0">
                  <a:ea typeface="微软雅黑" panose="020B0503020204020204" pitchFamily="34" charset="-122"/>
                </a:endParaRPr>
              </a:p>
              <a:p>
                <a:endParaRPr lang="en-US" altLang="zh-CN" sz="1800" dirty="0">
                  <a:ea typeface="微软雅黑" panose="020B0503020204020204" pitchFamily="34" charset="-122"/>
                </a:endParaRPr>
              </a:p>
              <a:p>
                <a:r>
                  <a:rPr lang="en-US" altLang="zh-CN" sz="1800" dirty="0">
                    <a:ea typeface="微软雅黑" panose="020B0503020204020204" pitchFamily="34" charset="-122"/>
                  </a:rPr>
                  <a:t>prefer(ri3, bestS1)=&gt; bestS2 = ri3 </a:t>
                </a:r>
              </a:p>
            </p:txBody>
          </p:sp>
        </mc:Choice>
        <mc:Fallback xmlns="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7AAAEB7E-05AB-DC2D-DD27-54E7D6A891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4790" y="2594861"/>
                <a:ext cx="3306004" cy="2031325"/>
              </a:xfrm>
              <a:prstGeom prst="rect">
                <a:avLst/>
              </a:prstGeom>
              <a:blipFill>
                <a:blip r:embed="rId2"/>
                <a:stretch>
                  <a:fillRect l="-1661" t="-1802" r="-923" b="-390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3E04C6FF-4B97-6F30-FD65-FE7C9A5F42F1}"/>
                  </a:ext>
                </a:extLst>
              </p:cNvPr>
              <p:cNvSpPr txBox="1"/>
              <p:nvPr/>
            </p:nvSpPr>
            <p:spPr>
              <a:xfrm>
                <a:off x="842501" y="1568889"/>
                <a:ext cx="3834932" cy="707886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dirty="0" err="1">
                    <a:ea typeface="微软雅黑" panose="020B0503020204020204" pitchFamily="34" charset="-122"/>
                  </a:rPr>
                  <a:t>bestD</a:t>
                </a:r>
                <a:r>
                  <a:rPr lang="en-US" altLang="zh-CN" sz="2000" dirty="0">
                    <a:ea typeface="微软雅黑" panose="020B0503020204020204" pitchFamily="34" charset="-122"/>
                  </a:rPr>
                  <a:t> = [D]</a:t>
                </a:r>
              </a:p>
              <a:p>
                <a:r>
                  <a:rPr lang="en-US" altLang="zh-CN" sz="2000" dirty="0">
                    <a:ea typeface="微软雅黑" panose="020B0503020204020204" pitchFamily="34" charset="-122"/>
                  </a:rPr>
                  <a:t>re1 =</a:t>
                </a:r>
                <a:r>
                  <a:rPr lang="en-US" altLang="zh-CN" sz="2000" dirty="0">
                    <a:solidFill>
                      <a:schemeClr val="tx1"/>
                    </a:solidFill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0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export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0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en-US" altLang="zh-CN" sz="20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altLang="zh-CN" sz="20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</m:sub>
                    </m:sSub>
                  </m:oMath>
                </a14:m>
                <a:r>
                  <a:rPr lang="en-US" altLang="zh-CN" sz="2000" dirty="0">
                    <a:ea typeface="微软雅黑" panose="020B0503020204020204" pitchFamily="34" charset="-122"/>
                  </a:rPr>
                  <a:t>(</a:t>
                </a:r>
                <a:r>
                  <a:rPr lang="en-US" altLang="zh-CN" sz="2000" dirty="0" err="1">
                    <a:ea typeface="微软雅黑" panose="020B0503020204020204" pitchFamily="34" charset="-122"/>
                  </a:rPr>
                  <a:t>bestD</a:t>
                </a:r>
                <a:r>
                  <a:rPr lang="en-US" altLang="zh-CN" sz="2000" dirty="0">
                    <a:ea typeface="微软雅黑" panose="020B0503020204020204" pitchFamily="34" charset="-122"/>
                  </a:rPr>
                  <a:t>)</a:t>
                </a:r>
              </a:p>
            </p:txBody>
          </p:sp>
        </mc:Choice>
        <mc:Fallback xmlns="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3E04C6FF-4B97-6F30-FD65-FE7C9A5F42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501" y="1568889"/>
                <a:ext cx="3834932" cy="707886"/>
              </a:xfrm>
              <a:prstGeom prst="rect">
                <a:avLst/>
              </a:prstGeom>
              <a:blipFill>
                <a:blip r:embed="rId3"/>
                <a:stretch>
                  <a:fillRect l="-1590" t="-4310" b="-1465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FC8965B6-9601-0D77-0749-FB92F950698C}"/>
                  </a:ext>
                </a:extLst>
              </p:cNvPr>
              <p:cNvSpPr txBox="1"/>
              <p:nvPr/>
            </p:nvSpPr>
            <p:spPr>
              <a:xfrm>
                <a:off x="796814" y="2819634"/>
                <a:ext cx="4017665" cy="1754326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altLang="zh-CN" sz="1800" dirty="0">
                    <a:ea typeface="微软雅黑" panose="020B0503020204020204" pitchFamily="34" charset="-122"/>
                  </a:rPr>
                  <a:t>bestA1 = null</a:t>
                </a:r>
              </a:p>
              <a:p>
                <a:r>
                  <a:rPr lang="en-US" altLang="zh-CN" sz="1800" dirty="0">
                    <a:ea typeface="微软雅黑" panose="020B0503020204020204" pitchFamily="34" charset="-122"/>
                  </a:rPr>
                  <a:t>ri1 =</a:t>
                </a:r>
                <a:r>
                  <a:rPr lang="en-US" altLang="zh-CN" sz="1800" dirty="0">
                    <a:solidFill>
                      <a:schemeClr val="tx1"/>
                    </a:solidFill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import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</m:sub>
                    </m:sSub>
                  </m:oMath>
                </a14:m>
                <a:r>
                  <a:rPr lang="en-US" altLang="zh-CN" sz="1800" dirty="0">
                    <a:ea typeface="微软雅黑" panose="020B0503020204020204" pitchFamily="34" charset="-122"/>
                  </a:rPr>
                  <a:t>(re1)</a:t>
                </a:r>
              </a:p>
              <a:p>
                <a:endParaRPr lang="en-US" altLang="zh-CN" sz="1800" dirty="0">
                  <a:ea typeface="微软雅黑" panose="020B0503020204020204" pitchFamily="34" charset="-122"/>
                </a:endParaRPr>
              </a:p>
              <a:p>
                <a:r>
                  <a:rPr lang="en-US" altLang="zh-CN" sz="1800" dirty="0">
                    <a:ea typeface="微软雅黑" panose="020B0503020204020204" pitchFamily="34" charset="-122"/>
                  </a:rPr>
                  <a:t>prefer(ri1, bestA1) =&gt; bestA2 = ri1</a:t>
                </a:r>
              </a:p>
              <a:p>
                <a:endParaRPr lang="en-US" altLang="zh-CN" sz="1800" dirty="0">
                  <a:ea typeface="微软雅黑" panose="020B0503020204020204" pitchFamily="34" charset="-122"/>
                </a:endParaRPr>
              </a:p>
              <a:p>
                <a:r>
                  <a:rPr lang="en-US" altLang="zh-CN" sz="1800" dirty="0">
                    <a:ea typeface="微软雅黑" panose="020B0503020204020204" pitchFamily="34" charset="-122"/>
                  </a:rPr>
                  <a:t>re3 =</a:t>
                </a:r>
                <a:r>
                  <a:rPr lang="en-US" altLang="zh-CN" sz="1800" dirty="0">
                    <a:solidFill>
                      <a:schemeClr val="tx1"/>
                    </a:solidFill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export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</m:sub>
                    </m:sSub>
                  </m:oMath>
                </a14:m>
                <a:r>
                  <a:rPr lang="en-US" altLang="zh-CN" sz="1800" dirty="0">
                    <a:ea typeface="微软雅黑" panose="020B0503020204020204" pitchFamily="34" charset="-122"/>
                  </a:rPr>
                  <a:t>(bestA2) </a:t>
                </a:r>
              </a:p>
            </p:txBody>
          </p:sp>
        </mc:Choice>
        <mc:Fallback xmlns=""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FC8965B6-9601-0D77-0749-FB92F95069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814" y="2819634"/>
                <a:ext cx="4017665" cy="1754326"/>
              </a:xfrm>
              <a:prstGeom prst="rect">
                <a:avLst/>
              </a:prstGeom>
              <a:blipFill>
                <a:blip r:embed="rId4"/>
                <a:stretch>
                  <a:fillRect l="-1366" t="-2091" b="-48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0656BCD4-25C2-A3E5-521D-B6DECEE4BB07}"/>
                  </a:ext>
                </a:extLst>
              </p:cNvPr>
              <p:cNvSpPr txBox="1"/>
              <p:nvPr/>
            </p:nvSpPr>
            <p:spPr>
              <a:xfrm>
                <a:off x="796814" y="4964971"/>
                <a:ext cx="6094926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1800" dirty="0">
                    <a:ea typeface="微软雅黑" panose="020B0503020204020204" pitchFamily="34" charset="-122"/>
                  </a:rPr>
                  <a:t>bestB1 = null</a:t>
                </a:r>
              </a:p>
              <a:p>
                <a:r>
                  <a:rPr lang="en-US" altLang="zh-CN" sz="1800" dirty="0">
                    <a:ea typeface="微软雅黑" panose="020B0503020204020204" pitchFamily="34" charset="-122"/>
                  </a:rPr>
                  <a:t>ri2 =</a:t>
                </a:r>
                <a:r>
                  <a:rPr lang="en-US" altLang="zh-CN" sz="1800" dirty="0">
                    <a:solidFill>
                      <a:schemeClr val="tx1"/>
                    </a:solidFill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import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B</m:t>
                        </m:r>
                        <m: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</m:sub>
                    </m:sSub>
                  </m:oMath>
                </a14:m>
                <a:r>
                  <a:rPr lang="en-US" altLang="zh-CN" sz="1800" dirty="0">
                    <a:ea typeface="微软雅黑" panose="020B0503020204020204" pitchFamily="34" charset="-122"/>
                  </a:rPr>
                  <a:t>(re2)</a:t>
                </a:r>
              </a:p>
              <a:p>
                <a:r>
                  <a:rPr lang="en-US" altLang="zh-CN" sz="1800" dirty="0">
                    <a:ea typeface="微软雅黑" panose="020B0503020204020204" pitchFamily="34" charset="-122"/>
                  </a:rPr>
                  <a:t>prefer(ri2, bestB1) =&gt; bestB2 = ri2</a:t>
                </a:r>
              </a:p>
              <a:p>
                <a:r>
                  <a:rPr lang="en-US" altLang="zh-CN" sz="1800" dirty="0">
                    <a:ea typeface="微软雅黑" panose="020B0503020204020204" pitchFamily="34" charset="-122"/>
                  </a:rPr>
                  <a:t>re4 =</a:t>
                </a:r>
                <a:r>
                  <a:rPr lang="en-US" altLang="zh-CN" sz="1800" dirty="0">
                    <a:solidFill>
                      <a:schemeClr val="tx1"/>
                    </a:solidFill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export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B</m:t>
                        </m:r>
                        <m: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</m:sub>
                    </m:sSub>
                  </m:oMath>
                </a14:m>
                <a:r>
                  <a:rPr lang="en-US" altLang="zh-CN" sz="1800" dirty="0">
                    <a:ea typeface="微软雅黑" panose="020B0503020204020204" pitchFamily="34" charset="-122"/>
                  </a:rPr>
                  <a:t>(bestB2) </a:t>
                </a:r>
              </a:p>
            </p:txBody>
          </p:sp>
        </mc:Choice>
        <mc:Fallback xmlns="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0656BCD4-25C2-A3E5-521D-B6DECEE4BB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814" y="4964971"/>
                <a:ext cx="6094926" cy="1200329"/>
              </a:xfrm>
              <a:prstGeom prst="rect">
                <a:avLst/>
              </a:prstGeom>
              <a:blipFill>
                <a:blip r:embed="rId5"/>
                <a:stretch>
                  <a:fillRect l="-900" t="-2538" b="-71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643E7417-026E-7572-53D4-4D66ADB23EFF}"/>
                  </a:ext>
                </a:extLst>
              </p:cNvPr>
              <p:cNvSpPr txBox="1"/>
              <p:nvPr/>
            </p:nvSpPr>
            <p:spPr>
              <a:xfrm>
                <a:off x="4991749" y="5148473"/>
                <a:ext cx="3658692" cy="923330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altLang="zh-CN" sz="1800" dirty="0">
                    <a:ea typeface="微软雅黑" panose="020B0503020204020204" pitchFamily="34" charset="-122"/>
                  </a:rPr>
                  <a:t>ri4 =</a:t>
                </a:r>
                <a:r>
                  <a:rPr lang="en-US" altLang="zh-CN" sz="1800" dirty="0">
                    <a:solidFill>
                      <a:schemeClr val="tx1"/>
                    </a:solidFill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import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  <m: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B</m:t>
                        </m:r>
                      </m:sub>
                    </m:sSub>
                  </m:oMath>
                </a14:m>
                <a:r>
                  <a:rPr lang="en-US" altLang="zh-CN" sz="1800" dirty="0">
                    <a:ea typeface="微软雅黑" panose="020B0503020204020204" pitchFamily="34" charset="-122"/>
                  </a:rPr>
                  <a:t>(re4) </a:t>
                </a:r>
              </a:p>
              <a:p>
                <a:endParaRPr lang="en-US" altLang="zh-CN" sz="1800" dirty="0">
                  <a:ea typeface="微软雅黑" panose="020B0503020204020204" pitchFamily="34" charset="-122"/>
                </a:endParaRPr>
              </a:p>
              <a:p>
                <a:r>
                  <a:rPr lang="en-US" altLang="zh-CN" sz="1800" dirty="0">
                    <a:ea typeface="微软雅黑" panose="020B0503020204020204" pitchFamily="34" charset="-122"/>
                  </a:rPr>
                  <a:t>!prefer(ri4, bestS2) =&gt; bestS3=bestS2 </a:t>
                </a:r>
              </a:p>
            </p:txBody>
          </p:sp>
        </mc:Choice>
        <mc:Fallback xmlns=""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643E7417-026E-7572-53D4-4D66ADB23E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1749" y="5148473"/>
                <a:ext cx="3658692" cy="923330"/>
              </a:xfrm>
              <a:prstGeom prst="rect">
                <a:avLst/>
              </a:prstGeom>
              <a:blipFill>
                <a:blip r:embed="rId6"/>
                <a:stretch>
                  <a:fillRect l="-1500" t="-3974" r="-1833" b="-99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文本框 40">
            <a:extLst>
              <a:ext uri="{FF2B5EF4-FFF2-40B4-BE49-F238E27FC236}">
                <a16:creationId xmlns:a16="http://schemas.microsoft.com/office/drawing/2014/main" id="{1A4AA9C9-7E8A-5705-EFB0-116414D14D88}"/>
              </a:ext>
            </a:extLst>
          </p:cNvPr>
          <p:cNvSpPr txBox="1"/>
          <p:nvPr/>
        </p:nvSpPr>
        <p:spPr>
          <a:xfrm>
            <a:off x="5005148" y="6308209"/>
            <a:ext cx="60949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ea typeface="微软雅黑" panose="020B0503020204020204" pitchFamily="34" charset="-122"/>
              </a:rPr>
              <a:t>assert (bestS3.nexthop==B /\ bestB2.nexthop==D)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DE55EC4C-B8C8-7A91-27DF-EC2D07096671}"/>
                  </a:ext>
                </a:extLst>
              </p:cNvPr>
              <p:cNvSpPr txBox="1"/>
              <p:nvPr/>
            </p:nvSpPr>
            <p:spPr>
              <a:xfrm>
                <a:off x="830426" y="2243592"/>
                <a:ext cx="3335889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2000" dirty="0">
                    <a:ea typeface="微软雅黑" panose="020B0503020204020204" pitchFamily="34" charset="-122"/>
                  </a:rPr>
                  <a:t>re2 =</a:t>
                </a:r>
                <a:r>
                  <a:rPr lang="en-US" altLang="zh-CN" sz="2000" dirty="0">
                    <a:solidFill>
                      <a:schemeClr val="tx1"/>
                    </a:solidFill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0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export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0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en-US" altLang="zh-CN" sz="20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altLang="zh-CN" sz="20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B</m:t>
                        </m:r>
                      </m:sub>
                    </m:sSub>
                  </m:oMath>
                </a14:m>
                <a:r>
                  <a:rPr lang="en-US" altLang="zh-CN" sz="2000" dirty="0">
                    <a:ea typeface="微软雅黑" panose="020B0503020204020204" pitchFamily="34" charset="-122"/>
                  </a:rPr>
                  <a:t>(</a:t>
                </a:r>
                <a:r>
                  <a:rPr lang="en-US" altLang="zh-CN" sz="2000" dirty="0" err="1">
                    <a:ea typeface="微软雅黑" panose="020B0503020204020204" pitchFamily="34" charset="-122"/>
                  </a:rPr>
                  <a:t>bestD</a:t>
                </a:r>
                <a:r>
                  <a:rPr lang="en-US" altLang="zh-CN" sz="2000" dirty="0">
                    <a:ea typeface="微软雅黑" panose="020B0503020204020204" pitchFamily="34" charset="-122"/>
                  </a:rPr>
                  <a:t>)</a:t>
                </a:r>
              </a:p>
            </p:txBody>
          </p:sp>
        </mc:Choice>
        <mc:Fallback xmlns=""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DE55EC4C-B8C8-7A91-27DF-EC2D070966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426" y="2243592"/>
                <a:ext cx="3335889" cy="400110"/>
              </a:xfrm>
              <a:prstGeom prst="rect">
                <a:avLst/>
              </a:prstGeom>
              <a:blipFill>
                <a:blip r:embed="rId7"/>
                <a:stretch>
                  <a:fillRect l="-1828" t="-7576" b="-257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文本框 42">
            <a:extLst>
              <a:ext uri="{FF2B5EF4-FFF2-40B4-BE49-F238E27FC236}">
                <a16:creationId xmlns:a16="http://schemas.microsoft.com/office/drawing/2014/main" id="{D8745CA4-0FFA-C963-D240-874F0F6CC3CD}"/>
              </a:ext>
            </a:extLst>
          </p:cNvPr>
          <p:cNvSpPr txBox="1"/>
          <p:nvPr/>
        </p:nvSpPr>
        <p:spPr>
          <a:xfrm>
            <a:off x="1220201" y="4570584"/>
            <a:ext cx="3622519" cy="276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wrap="square" lIns="0" tIns="0" rIns="0" bIns="0">
            <a:spAutoFit/>
          </a:bodyPr>
          <a:lstStyle/>
          <a:p>
            <a:r>
              <a:rPr lang="en-US" altLang="zh-CN" sz="1800" dirty="0">
                <a:solidFill>
                  <a:schemeClr val="bg1"/>
                </a:solidFill>
                <a:ea typeface="微软雅黑" panose="020B0503020204020204" pitchFamily="34" charset="-122"/>
              </a:rPr>
              <a:t> re3.nexthop=A /\ re3.valid=true</a:t>
            </a: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45657D17-9492-4B16-D49D-3E76BF74BDC6}"/>
              </a:ext>
            </a:extLst>
          </p:cNvPr>
          <p:cNvSpPr txBox="1"/>
          <p:nvPr/>
        </p:nvSpPr>
        <p:spPr>
          <a:xfrm>
            <a:off x="1205165" y="3967924"/>
            <a:ext cx="2172706" cy="276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wrap="square" lIns="0" tIns="0" rIns="0" bIns="0">
            <a:spAutoFit/>
          </a:bodyPr>
          <a:lstStyle/>
          <a:p>
            <a:r>
              <a:rPr lang="en-US" altLang="zh-CN" sz="1800" dirty="0">
                <a:solidFill>
                  <a:schemeClr val="bg1"/>
                </a:solidFill>
                <a:ea typeface="微软雅黑" panose="020B0503020204020204" pitchFamily="34" charset="-122"/>
              </a:rPr>
              <a:t> bestA2.valid=true 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C4C0D8C7-920A-4AED-756E-5834372F086E}"/>
              </a:ext>
            </a:extLst>
          </p:cNvPr>
          <p:cNvSpPr txBox="1"/>
          <p:nvPr/>
        </p:nvSpPr>
        <p:spPr>
          <a:xfrm>
            <a:off x="1222960" y="3439124"/>
            <a:ext cx="3454473" cy="276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wrap="square" lIns="0" tIns="0" rIns="0" bIns="0">
            <a:spAutoFit/>
          </a:bodyPr>
          <a:lstStyle/>
          <a:p>
            <a:r>
              <a:rPr lang="en-US" altLang="zh-CN" sz="1800" dirty="0">
                <a:solidFill>
                  <a:schemeClr val="bg1"/>
                </a:solidFill>
                <a:ea typeface="微软雅黑" panose="020B0503020204020204" pitchFamily="34" charset="-122"/>
              </a:rPr>
              <a:t> </a:t>
            </a:r>
            <a:r>
              <a:rPr lang="en-US" altLang="zh-CN" sz="1800" dirty="0" err="1">
                <a:solidFill>
                  <a:schemeClr val="bg1"/>
                </a:solidFill>
                <a:ea typeface="微软雅黑" panose="020B0503020204020204" pitchFamily="34" charset="-122"/>
              </a:rPr>
              <a:t>ri.valid</a:t>
            </a:r>
            <a:r>
              <a:rPr lang="en-US" altLang="zh-CN" sz="1800" dirty="0">
                <a:solidFill>
                  <a:schemeClr val="bg1"/>
                </a:solidFill>
                <a:ea typeface="微软雅黑" panose="020B0503020204020204" pitchFamily="34" charset="-122"/>
              </a:rPr>
              <a:t>=true /\ bestA1.valid=false </a:t>
            </a: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A78C83F4-FD6D-734F-D636-C5BF1768FF64}"/>
              </a:ext>
            </a:extLst>
          </p:cNvPr>
          <p:cNvSpPr txBox="1"/>
          <p:nvPr/>
        </p:nvSpPr>
        <p:spPr>
          <a:xfrm>
            <a:off x="5437759" y="4610636"/>
            <a:ext cx="4622510" cy="55399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wrap="square" lIns="0" tIns="0" rIns="0" bIns="0">
            <a:spAutoFit/>
          </a:bodyPr>
          <a:lstStyle/>
          <a:p>
            <a:r>
              <a:rPr lang="en-US" altLang="zh-CN" sz="1800" dirty="0">
                <a:solidFill>
                  <a:schemeClr val="bg1"/>
                </a:solidFill>
                <a:ea typeface="微软雅黑" panose="020B0503020204020204" pitchFamily="34" charset="-122"/>
              </a:rPr>
              <a:t> bestS2. localpref=200 </a:t>
            </a:r>
            <a:r>
              <a:rPr lang="en-US" altLang="zh-CN" dirty="0">
                <a:solidFill>
                  <a:schemeClr val="bg1"/>
                </a:solidFill>
                <a:ea typeface="微软雅黑" panose="020B0503020204020204" pitchFamily="34" charset="-122"/>
              </a:rPr>
              <a:t>/\ bestS2</a:t>
            </a:r>
            <a:r>
              <a:rPr lang="en-US" altLang="zh-CN" sz="1800" dirty="0">
                <a:solidFill>
                  <a:schemeClr val="bg1"/>
                </a:solidFill>
                <a:ea typeface="微软雅黑" panose="020B0503020204020204" pitchFamily="34" charset="-122"/>
              </a:rPr>
              <a:t>.nexthop=A </a:t>
            </a:r>
            <a:r>
              <a:rPr lang="en-US" altLang="zh-CN" dirty="0">
                <a:solidFill>
                  <a:schemeClr val="bg1"/>
                </a:solidFill>
                <a:ea typeface="微软雅黑" panose="020B0503020204020204" pitchFamily="34" charset="-122"/>
              </a:rPr>
              <a:t>/\ re4</a:t>
            </a:r>
            <a:r>
              <a:rPr lang="en-US" altLang="zh-CN" sz="1800" dirty="0">
                <a:solidFill>
                  <a:schemeClr val="bg1"/>
                </a:solidFill>
                <a:ea typeface="微软雅黑" panose="020B0503020204020204" pitchFamily="34" charset="-122"/>
              </a:rPr>
              <a:t>.nexthop=B /\ re4.valid=true</a:t>
            </a: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38466A55-01E2-2A8C-9614-FFC99E3D3349}"/>
              </a:ext>
            </a:extLst>
          </p:cNvPr>
          <p:cNvSpPr txBox="1"/>
          <p:nvPr/>
        </p:nvSpPr>
        <p:spPr>
          <a:xfrm>
            <a:off x="7123935" y="5213781"/>
            <a:ext cx="4645501" cy="55399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wrap="square" lIns="0" tIns="0" rIns="0" bIns="0">
            <a:spAutoFit/>
          </a:bodyPr>
          <a:lstStyle/>
          <a:p>
            <a:r>
              <a:rPr lang="en-US" altLang="zh-CN" sz="1800" dirty="0">
                <a:solidFill>
                  <a:schemeClr val="bg1"/>
                </a:solidFill>
                <a:ea typeface="微软雅黑" panose="020B0503020204020204" pitchFamily="34" charset="-122"/>
              </a:rPr>
              <a:t> </a:t>
            </a:r>
            <a:r>
              <a:rPr lang="en-US" altLang="zh-CN" dirty="0">
                <a:solidFill>
                  <a:schemeClr val="bg1"/>
                </a:solidFill>
                <a:ea typeface="微软雅黑" panose="020B0503020204020204" pitchFamily="34" charset="-122"/>
              </a:rPr>
              <a:t> bestS2. localpref=200 /\ </a:t>
            </a:r>
            <a:r>
              <a:rPr lang="en-US" altLang="zh-CN" dirty="0">
                <a:highlight>
                  <a:srgbClr val="FFFF00"/>
                </a:highlight>
                <a:ea typeface="微软雅黑" panose="020B0503020204020204" pitchFamily="34" charset="-122"/>
              </a:rPr>
              <a:t>ri4. localpref=120 </a:t>
            </a:r>
            <a:r>
              <a:rPr lang="en-US" altLang="zh-CN" dirty="0">
                <a:solidFill>
                  <a:schemeClr val="bg1"/>
                </a:solidFill>
                <a:ea typeface="微软雅黑" panose="020B0503020204020204" pitchFamily="34" charset="-122"/>
              </a:rPr>
              <a:t>/\ bestS2.nexthop=A </a:t>
            </a: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A339F70E-5FE7-8463-D6A0-6ACDE3EF01D0}"/>
              </a:ext>
            </a:extLst>
          </p:cNvPr>
          <p:cNvSpPr txBox="1"/>
          <p:nvPr/>
        </p:nvSpPr>
        <p:spPr>
          <a:xfrm>
            <a:off x="7433526" y="6033831"/>
            <a:ext cx="2629366" cy="276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wrap="square" lIns="0" tIns="0" rIns="0" bIns="0">
            <a:spAutoFit/>
          </a:bodyPr>
          <a:lstStyle/>
          <a:p>
            <a:r>
              <a:rPr lang="en-US" altLang="zh-CN" sz="1800" dirty="0">
                <a:solidFill>
                  <a:schemeClr val="bg1"/>
                </a:solidFill>
                <a:ea typeface="微软雅黑" panose="020B0503020204020204" pitchFamily="34" charset="-122"/>
              </a:rPr>
              <a:t> bestS3.nexthop = A</a:t>
            </a:r>
            <a:endParaRPr lang="zh-CN" altLang="en-US" sz="180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82C18BB4-C791-CCA8-AC91-CB88EC5482DA}"/>
              </a:ext>
            </a:extLst>
          </p:cNvPr>
          <p:cNvSpPr txBox="1"/>
          <p:nvPr/>
        </p:nvSpPr>
        <p:spPr>
          <a:xfrm>
            <a:off x="5427845" y="3753019"/>
            <a:ext cx="3721424" cy="55399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wrap="square" lIns="0" tIns="0" rIns="0" bIns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ea typeface="微软雅黑" panose="020B0503020204020204" pitchFamily="34" charset="-122"/>
              </a:rPr>
              <a:t> bestS1.valid=False /\ ri3.valid=True /\ ri3.nexthop=A /\ </a:t>
            </a:r>
            <a:r>
              <a:rPr lang="en-US" altLang="zh-CN" dirty="0">
                <a:highlight>
                  <a:srgbClr val="FFFF00"/>
                </a:highlight>
                <a:ea typeface="微软雅黑" panose="020B0503020204020204" pitchFamily="34" charset="-122"/>
              </a:rPr>
              <a:t>ri3.localpref=200</a:t>
            </a: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D548D4BA-1AC8-20D6-CB97-E4AB6C8E694D}"/>
              </a:ext>
            </a:extLst>
          </p:cNvPr>
          <p:cNvSpPr txBox="1"/>
          <p:nvPr/>
        </p:nvSpPr>
        <p:spPr>
          <a:xfrm>
            <a:off x="5281835" y="2914996"/>
            <a:ext cx="3323227" cy="55399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wrap="square" lIns="0" tIns="0" rIns="0" bIns="0">
            <a:spAutoFit/>
          </a:bodyPr>
          <a:lstStyle/>
          <a:p>
            <a:r>
              <a:rPr lang="en-US" altLang="zh-CN" sz="1800" dirty="0">
                <a:solidFill>
                  <a:schemeClr val="bg1"/>
                </a:solidFill>
                <a:ea typeface="微软雅黑" panose="020B0503020204020204" pitchFamily="34" charset="-122"/>
              </a:rPr>
              <a:t> bestS1.valid=False /</a:t>
            </a:r>
            <a:r>
              <a:rPr lang="en-US" altLang="zh-CN" dirty="0">
                <a:solidFill>
                  <a:schemeClr val="bg1"/>
                </a:solidFill>
                <a:ea typeface="微软雅黑" panose="020B0503020204020204" pitchFamily="34" charset="-122"/>
              </a:rPr>
              <a:t>\re3.valid=true</a:t>
            </a:r>
            <a:r>
              <a:rPr lang="zh-CN" altLang="en-US" dirty="0">
                <a:solidFill>
                  <a:schemeClr val="bg1"/>
                </a:solidFill>
                <a:ea typeface="微软雅黑" panose="020B0503020204020204" pitchFamily="34" charset="-122"/>
              </a:rPr>
              <a:t> </a:t>
            </a:r>
            <a:r>
              <a:rPr lang="en-US" altLang="zh-CN" dirty="0">
                <a:solidFill>
                  <a:schemeClr val="bg1"/>
                </a:solidFill>
                <a:ea typeface="微软雅黑" panose="020B0503020204020204" pitchFamily="34" charset="-122"/>
              </a:rPr>
              <a:t>/\</a:t>
            </a:r>
            <a:r>
              <a:rPr lang="zh-CN" altLang="en-US" dirty="0">
                <a:solidFill>
                  <a:schemeClr val="bg1"/>
                </a:solidFill>
                <a:ea typeface="微软雅黑" panose="020B0503020204020204" pitchFamily="34" charset="-122"/>
              </a:rPr>
              <a:t> </a:t>
            </a:r>
            <a:r>
              <a:rPr lang="en-US" altLang="zh-CN" dirty="0">
                <a:solidFill>
                  <a:schemeClr val="bg1"/>
                </a:solidFill>
                <a:ea typeface="微软雅黑" panose="020B0503020204020204" pitchFamily="34" charset="-122"/>
              </a:rPr>
              <a:t>re3.nexthop=A</a:t>
            </a:r>
            <a:endParaRPr lang="en-US" altLang="zh-CN" sz="180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B8DC1BD3-CAE9-49AE-EE61-7C95FDEDE3EA}"/>
              </a:ext>
            </a:extLst>
          </p:cNvPr>
          <p:cNvSpPr txBox="1"/>
          <p:nvPr/>
        </p:nvSpPr>
        <p:spPr>
          <a:xfrm>
            <a:off x="2242263" y="2883075"/>
            <a:ext cx="2271216" cy="276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wrap="square" lIns="0" tIns="0" rIns="0" bIns="0">
            <a:spAutoFit/>
          </a:bodyPr>
          <a:lstStyle/>
          <a:p>
            <a:r>
              <a:rPr lang="en-US" altLang="zh-CN" sz="1800" dirty="0">
                <a:solidFill>
                  <a:schemeClr val="bg1"/>
                </a:solidFill>
                <a:ea typeface="微软雅黑" panose="020B0503020204020204" pitchFamily="34" charset="-122"/>
              </a:rPr>
              <a:t> bestA1.valid=false </a:t>
            </a: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16BCD79C-98E8-2D25-2A33-C8D760165582}"/>
              </a:ext>
            </a:extLst>
          </p:cNvPr>
          <p:cNvSpPr txBox="1"/>
          <p:nvPr/>
        </p:nvSpPr>
        <p:spPr>
          <a:xfrm>
            <a:off x="3533650" y="1996028"/>
            <a:ext cx="1734355" cy="276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wrap="square" lIns="0" tIns="0" rIns="0" bIns="0">
            <a:spAutoFit/>
          </a:bodyPr>
          <a:lstStyle/>
          <a:p>
            <a:r>
              <a:rPr lang="en-US" altLang="zh-CN" sz="1800" dirty="0">
                <a:solidFill>
                  <a:schemeClr val="bg1"/>
                </a:solidFill>
                <a:ea typeface="微软雅黑" panose="020B0503020204020204" pitchFamily="34" charset="-122"/>
              </a:rPr>
              <a:t> ri1.valid=true</a:t>
            </a: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64D83193-9E80-BA7F-3BD3-B2539D6D17D6}"/>
              </a:ext>
            </a:extLst>
          </p:cNvPr>
          <p:cNvSpPr txBox="1"/>
          <p:nvPr/>
        </p:nvSpPr>
        <p:spPr>
          <a:xfrm>
            <a:off x="2389608" y="1636876"/>
            <a:ext cx="1939937" cy="276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wrap="square" lIns="0" tIns="0" rIns="0" bIns="0">
            <a:spAutoFit/>
          </a:bodyPr>
          <a:lstStyle/>
          <a:p>
            <a:r>
              <a:rPr lang="en-US" altLang="zh-CN" sz="1800" dirty="0">
                <a:solidFill>
                  <a:schemeClr val="bg1"/>
                </a:solidFill>
                <a:ea typeface="微软雅黑" panose="020B0503020204020204" pitchFamily="34" charset="-122"/>
              </a:rPr>
              <a:t> </a:t>
            </a:r>
            <a:r>
              <a:rPr lang="en-US" altLang="zh-CN" sz="1800" dirty="0" err="1">
                <a:solidFill>
                  <a:schemeClr val="bg1"/>
                </a:solidFill>
                <a:ea typeface="微软雅黑" panose="020B0503020204020204" pitchFamily="34" charset="-122"/>
              </a:rPr>
              <a:t>bestD.valid</a:t>
            </a:r>
            <a:r>
              <a:rPr lang="en-US" altLang="zh-CN" sz="1800" dirty="0">
                <a:solidFill>
                  <a:schemeClr val="bg1"/>
                </a:solidFill>
                <a:ea typeface="微软雅黑" panose="020B0503020204020204" pitchFamily="34" charset="-122"/>
              </a:rPr>
              <a:t>=true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392298-9C0B-F54B-9376-B00465A160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858995" cy="1325563"/>
          </a:xfrm>
        </p:spPr>
        <p:txBody>
          <a:bodyPr>
            <a:noAutofit/>
          </a:bodyPr>
          <a:lstStyle/>
          <a:p>
            <a:r>
              <a:rPr lang="ja-JP" altLang="en-US" sz="4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配置文件最小化修复</a:t>
            </a:r>
            <a:r>
              <a:rPr lang="zh-CN" altLang="en-US" sz="4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：示例</a:t>
            </a:r>
            <a:endParaRPr lang="en-US" altLang="zh-CN" sz="4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14E0B8-FD1A-D846-8E7D-4CBFE73D8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3CBEB-A62C-7547-B7F6-B847810FF90F}" type="slidenum">
              <a:rPr lang="en-US" smtClean="0"/>
              <a:t>46</a:t>
            </a:fld>
            <a:endParaRPr lang="en-US"/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85E08548-CDA9-8092-E0B7-0CE5F3187841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083CBEB-A62C-7547-B7F6-B847810FF90F}" type="slidenum">
              <a:rPr lang="en-US" smtClean="0"/>
              <a:pPr/>
              <a:t>46</a:t>
            </a:fld>
            <a:endParaRPr lang="en-US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977DD638-2E66-BE9F-0EFB-B26EE061321D}"/>
              </a:ext>
            </a:extLst>
          </p:cNvPr>
          <p:cNvSpPr txBox="1"/>
          <p:nvPr/>
        </p:nvSpPr>
        <p:spPr>
          <a:xfrm>
            <a:off x="7287718" y="1730523"/>
            <a:ext cx="3441482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route-map </a:t>
            </a:r>
            <a:r>
              <a:rPr lang="en-US" altLang="zh-CN" dirty="0" err="1"/>
              <a:t>S_import_A</a:t>
            </a:r>
            <a:r>
              <a:rPr lang="en-US" altLang="zh-CN" dirty="0"/>
              <a:t> permit 10</a:t>
            </a:r>
          </a:p>
          <a:p>
            <a:r>
              <a:rPr lang="en-US" altLang="zh-CN" dirty="0"/>
              <a:t>  match next-hop A</a:t>
            </a:r>
          </a:p>
          <a:p>
            <a:r>
              <a:rPr lang="en-US" altLang="zh-CN" dirty="0"/>
              <a:t>  set local-</a:t>
            </a:r>
            <a:r>
              <a:rPr lang="en-US" altLang="zh-CN" dirty="0" err="1"/>
              <a:t>pref</a:t>
            </a:r>
            <a:r>
              <a:rPr lang="en-US" altLang="zh-CN" dirty="0"/>
              <a:t> </a:t>
            </a:r>
            <a:r>
              <a:rPr lang="en-US" altLang="zh-CN" dirty="0">
                <a:highlight>
                  <a:srgbClr val="FFFF00"/>
                </a:highlight>
              </a:rPr>
              <a:t>200</a:t>
            </a:r>
            <a:endParaRPr lang="zh-CN" altLang="en-US" dirty="0">
              <a:highlight>
                <a:srgbClr val="FFFF00"/>
              </a:highlight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9A535FE1-0136-990E-7FBE-861F0717E727}"/>
              </a:ext>
            </a:extLst>
          </p:cNvPr>
          <p:cNvSpPr txBox="1"/>
          <p:nvPr/>
        </p:nvSpPr>
        <p:spPr>
          <a:xfrm>
            <a:off x="8674624" y="2795064"/>
            <a:ext cx="3441482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route-map </a:t>
            </a:r>
            <a:r>
              <a:rPr lang="en-US" altLang="zh-CN" dirty="0" err="1"/>
              <a:t>S_import_B</a:t>
            </a:r>
            <a:r>
              <a:rPr lang="en-US" altLang="zh-CN" dirty="0"/>
              <a:t> permit 10</a:t>
            </a:r>
          </a:p>
          <a:p>
            <a:r>
              <a:rPr lang="en-US" altLang="zh-CN" dirty="0"/>
              <a:t>  match next-hop B</a:t>
            </a:r>
          </a:p>
          <a:p>
            <a:r>
              <a:rPr lang="en-US" altLang="zh-CN" dirty="0"/>
              <a:t>  set local-</a:t>
            </a:r>
            <a:r>
              <a:rPr lang="en-US" altLang="zh-CN" dirty="0" err="1"/>
              <a:t>pref</a:t>
            </a:r>
            <a:r>
              <a:rPr lang="en-US" altLang="zh-CN" dirty="0"/>
              <a:t> </a:t>
            </a:r>
            <a:r>
              <a:rPr lang="en-US" altLang="zh-CN" dirty="0">
                <a:highlight>
                  <a:srgbClr val="FFFF00"/>
                </a:highlight>
              </a:rPr>
              <a:t>120</a:t>
            </a:r>
            <a:endParaRPr lang="zh-CN" altLang="en-US" dirty="0">
              <a:highlight>
                <a:srgbClr val="FFFF00"/>
              </a:highlight>
            </a:endParaRPr>
          </a:p>
        </p:txBody>
      </p: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D2253921-8643-3304-EC21-6A686A325325}"/>
              </a:ext>
            </a:extLst>
          </p:cNvPr>
          <p:cNvCxnSpPr/>
          <p:nvPr/>
        </p:nvCxnSpPr>
        <p:spPr>
          <a:xfrm flipV="1">
            <a:off x="8194964" y="2653853"/>
            <a:ext cx="180109" cy="137616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AA8E4319-35AC-2E36-CF71-C0D6DCBB68A9}"/>
              </a:ext>
            </a:extLst>
          </p:cNvPr>
          <p:cNvCxnSpPr>
            <a:cxnSpLocks/>
            <a:endCxn id="28" idx="2"/>
          </p:cNvCxnSpPr>
          <p:nvPr/>
        </p:nvCxnSpPr>
        <p:spPr>
          <a:xfrm flipV="1">
            <a:off x="10134580" y="3718394"/>
            <a:ext cx="260785" cy="149722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33">
            <a:extLst>
              <a:ext uri="{FF2B5EF4-FFF2-40B4-BE49-F238E27FC236}">
                <a16:creationId xmlns:a16="http://schemas.microsoft.com/office/drawing/2014/main" id="{3669E830-62D4-0772-59A4-3F7D7CF9066A}"/>
              </a:ext>
            </a:extLst>
          </p:cNvPr>
          <p:cNvSpPr txBox="1"/>
          <p:nvPr/>
        </p:nvSpPr>
        <p:spPr>
          <a:xfrm>
            <a:off x="8751357" y="2323336"/>
            <a:ext cx="545043" cy="276999"/>
          </a:xfrm>
          <a:prstGeom prst="rect">
            <a:avLst/>
          </a:prstGeom>
          <a:solidFill>
            <a:srgbClr val="FFFF00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var1 ?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78AD0A94-A916-0521-0F4E-986F6011A204}"/>
              </a:ext>
            </a:extLst>
          </p:cNvPr>
          <p:cNvSpPr txBox="1"/>
          <p:nvPr/>
        </p:nvSpPr>
        <p:spPr>
          <a:xfrm>
            <a:off x="10134580" y="3394558"/>
            <a:ext cx="545043" cy="276999"/>
          </a:xfrm>
          <a:prstGeom prst="rect">
            <a:avLst/>
          </a:prstGeom>
          <a:solidFill>
            <a:srgbClr val="FFFF00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var2 ?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3C7685F-9ED3-B2CA-856B-4971098EA08C}"/>
              </a:ext>
            </a:extLst>
          </p:cNvPr>
          <p:cNvSpPr txBox="1"/>
          <p:nvPr/>
        </p:nvSpPr>
        <p:spPr>
          <a:xfrm>
            <a:off x="8690570" y="2273027"/>
            <a:ext cx="129163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accent6"/>
                </a:solidFill>
              </a:rPr>
              <a:t>var1=100</a:t>
            </a:r>
            <a:endParaRPr lang="zh-CN" altLang="en-US" b="1" dirty="0">
              <a:solidFill>
                <a:schemeClr val="accent6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700240C-4CAC-9F7A-8B5B-12519A922A70}"/>
              </a:ext>
            </a:extLst>
          </p:cNvPr>
          <p:cNvSpPr txBox="1"/>
          <p:nvPr/>
        </p:nvSpPr>
        <p:spPr>
          <a:xfrm>
            <a:off x="10143911" y="3341935"/>
            <a:ext cx="123676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accent6"/>
                </a:solidFill>
              </a:rPr>
              <a:t>var2=101</a:t>
            </a:r>
            <a:endParaRPr lang="zh-CN" altLang="en-US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8705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34" grpId="0" animBg="1"/>
      <p:bldP spid="35" grpId="0" animBg="1"/>
      <p:bldP spid="3" grpId="0" animBg="1"/>
      <p:bldP spid="5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D45E8B1-53D0-E861-0CB5-F6794B639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Scalpel: </a:t>
            </a:r>
            <a:r>
              <a:rPr lang="ja-JP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原型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实现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69C411F-746D-A0B6-21D8-2A4B499636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3CBEB-A62C-7547-B7F6-B847810FF90F}" type="slidenum">
              <a:rPr lang="en-US" smtClean="0"/>
              <a:t>47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1A0C199-DC7B-97F5-3817-0487910DD4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970328" cy="435133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~3K Python + 500 Java 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代码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00000"/>
              </a:lnSpc>
            </a:pP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Batfish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插件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00000"/>
              </a:lnSpc>
            </a:pP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00000"/>
              </a:lnSpc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测试数据集：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lnSpc>
                <a:spcPct val="100000"/>
              </a:lnSpc>
            </a:pP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6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个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Topology Zoo 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网络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lang="en-US" altLang="zh-CN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NetComplete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合成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 + 3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个</a:t>
            </a:r>
            <a:r>
              <a:rPr lang="en-US" altLang="zh-CN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Fattree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网络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lnSpc>
                <a:spcPct val="100000"/>
              </a:lnSpc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配置行数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O(100) ~ O(10000)</a:t>
            </a:r>
          </a:p>
          <a:p>
            <a:pPr lvl="1">
              <a:lnSpc>
                <a:spcPct val="100000"/>
              </a:lnSpc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修复属性：源点到目的节点需经过指定路径（分别设置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4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8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条）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5618708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1A0C199-DC7B-97F5-3817-0487910DD4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83806" cy="435133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因果关系记录开销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lnSpc>
                <a:spcPct val="100000"/>
              </a:lnSpc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基本在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0.1s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内就可以完成因果关系记录，额外开销很小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ED45E8B1-53D0-E861-0CB5-F6794B639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Scalpel: </a:t>
            </a:r>
            <a:r>
              <a:rPr lang="ja-JP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前期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实验结果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69C411F-746D-A0B6-21D8-2A4B499636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3CBEB-A62C-7547-B7F6-B847810FF90F}" type="slidenum">
              <a:rPr lang="en-US" smtClean="0"/>
              <a:t>48</a:t>
            </a:fld>
            <a:endParaRPr 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EAD8E0E4-F7FB-383E-6CA9-F14AE3DC02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809" r="12939" b="17746"/>
          <a:stretch/>
        </p:blipFill>
        <p:spPr>
          <a:xfrm>
            <a:off x="6195275" y="3091728"/>
            <a:ext cx="4198513" cy="325518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2C9925A-DE18-B7EC-42A8-85F18F37E7F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532" t="7147" r="25453" b="16863"/>
          <a:stretch/>
        </p:blipFill>
        <p:spPr>
          <a:xfrm>
            <a:off x="1310914" y="3276600"/>
            <a:ext cx="3239036" cy="2410214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072FE3C-3D84-FC17-4957-1AAB7D345084}"/>
              </a:ext>
            </a:extLst>
          </p:cNvPr>
          <p:cNvSpPr txBox="1">
            <a:spLocks/>
          </p:cNvSpPr>
          <p:nvPr/>
        </p:nvSpPr>
        <p:spPr>
          <a:xfrm>
            <a:off x="6002629" y="1843132"/>
            <a:ext cx="4583806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总修复时长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lnSpc>
                <a:spcPct val="100000"/>
              </a:lnSpc>
            </a:pP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O(10s)~O(100s)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，受网络大小和配置数量影响较大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4411030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D45E8B1-53D0-E861-0CB5-F6794B639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Scalpel: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ja-JP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前期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实验结果</a:t>
            </a:r>
            <a:endParaRPr lang="zh-CN" altLang="en-US" dirty="0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03187CE8-8DCA-B6BF-4EC0-E66D8063B4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8212"/>
          <a:stretch/>
        </p:blipFill>
        <p:spPr>
          <a:xfrm>
            <a:off x="884642" y="2726763"/>
            <a:ext cx="10690670" cy="3023001"/>
          </a:xfr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69C411F-746D-A0B6-21D8-2A4B499636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3CBEB-A62C-7547-B7F6-B847810FF90F}" type="slidenum">
              <a:rPr lang="en-US" smtClean="0"/>
              <a:t>49</a:t>
            </a:fld>
            <a:endParaRPr lang="en-US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5BD0B32-5CD1-B2C7-EE95-FD6CB194E3FC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4583806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配置改动情况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lnSpc>
                <a:spcPct val="100000"/>
              </a:lnSpc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绝大部分改动比例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&lt;10%</a:t>
            </a:r>
          </a:p>
        </p:txBody>
      </p:sp>
    </p:spTree>
    <p:extLst>
      <p:ext uri="{BB962C8B-B14F-4D97-AF65-F5344CB8AC3E}">
        <p14:creationId xmlns:p14="http://schemas.microsoft.com/office/powerpoint/2010/main" val="32115728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05B44168-2BC5-9B49-9F2C-EC6AC10BC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网络配置全周期自动管理</a:t>
            </a: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045804-D6F8-2143-A1DB-3FBC00248D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3CBEB-A62C-7547-B7F6-B847810FF90F}" type="slidenum">
              <a:rPr lang="en-US" smtClean="0"/>
              <a:t>5</a:t>
            </a:fld>
            <a:endParaRPr lang="en-US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845143E8-8C87-384D-A913-A9C204EF77FF}"/>
              </a:ext>
            </a:extLst>
          </p:cNvPr>
          <p:cNvSpPr/>
          <p:nvPr/>
        </p:nvSpPr>
        <p:spPr>
          <a:xfrm>
            <a:off x="3262924" y="2049459"/>
            <a:ext cx="2225019" cy="1752221"/>
          </a:xfrm>
          <a:custGeom>
            <a:avLst/>
            <a:gdLst>
              <a:gd name="connsiteX0" fmla="*/ 0 w 3691932"/>
              <a:gd name="connsiteY0" fmla="*/ 1177582 h 2355164"/>
              <a:gd name="connsiteX1" fmla="*/ 1845966 w 3691932"/>
              <a:gd name="connsiteY1" fmla="*/ 0 h 2355164"/>
              <a:gd name="connsiteX2" fmla="*/ 3691932 w 3691932"/>
              <a:gd name="connsiteY2" fmla="*/ 1177582 h 2355164"/>
              <a:gd name="connsiteX3" fmla="*/ 1845966 w 3691932"/>
              <a:gd name="connsiteY3" fmla="*/ 2355164 h 2355164"/>
              <a:gd name="connsiteX4" fmla="*/ 0 w 3691932"/>
              <a:gd name="connsiteY4" fmla="*/ 1177582 h 2355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91932" h="2355164">
                <a:moveTo>
                  <a:pt x="0" y="1177582"/>
                </a:moveTo>
                <a:cubicBezTo>
                  <a:pt x="0" y="527221"/>
                  <a:pt x="826467" y="0"/>
                  <a:pt x="1845966" y="0"/>
                </a:cubicBezTo>
                <a:cubicBezTo>
                  <a:pt x="2865465" y="0"/>
                  <a:pt x="3691932" y="527221"/>
                  <a:pt x="3691932" y="1177582"/>
                </a:cubicBezTo>
                <a:cubicBezTo>
                  <a:pt x="3691932" y="1827943"/>
                  <a:pt x="2865465" y="2355164"/>
                  <a:pt x="1845966" y="2355164"/>
                </a:cubicBezTo>
                <a:cubicBezTo>
                  <a:pt x="826467" y="2355164"/>
                  <a:pt x="0" y="1827943"/>
                  <a:pt x="0" y="1177582"/>
                </a:cubicBezTo>
                <a:close/>
              </a:path>
            </a:pathLst>
          </a:custGeo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  <a:sp3d contourW="19050" prstMaterial="metal">
            <a:bevelT w="88900" h="203200"/>
            <a:bevelB w="165100" h="2540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2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403326" rIns="0" bIns="403326" numCol="1" spcCol="1270" anchor="ctr" anchorCtr="0">
            <a:noAutofit/>
          </a:bodyPr>
          <a:lstStyle/>
          <a:p>
            <a:pPr marL="0" lvl="0" indent="0" algn="ctr" defTabSz="2044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4000" b="1" kern="1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网络验证</a:t>
            </a:r>
            <a:endParaRPr lang="en-US" sz="4000" b="1" kern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453D0543-EB66-4049-A391-8C353D571F4B}"/>
              </a:ext>
            </a:extLst>
          </p:cNvPr>
          <p:cNvSpPr/>
          <p:nvPr/>
        </p:nvSpPr>
        <p:spPr>
          <a:xfrm rot="1735708">
            <a:off x="5412656" y="3497158"/>
            <a:ext cx="675103" cy="591374"/>
          </a:xfrm>
          <a:custGeom>
            <a:avLst/>
            <a:gdLst>
              <a:gd name="connsiteX0" fmla="*/ 0 w 1064539"/>
              <a:gd name="connsiteY0" fmla="*/ 158973 h 794867"/>
              <a:gd name="connsiteX1" fmla="*/ 667106 w 1064539"/>
              <a:gd name="connsiteY1" fmla="*/ 158973 h 794867"/>
              <a:gd name="connsiteX2" fmla="*/ 667106 w 1064539"/>
              <a:gd name="connsiteY2" fmla="*/ 0 h 794867"/>
              <a:gd name="connsiteX3" fmla="*/ 1064539 w 1064539"/>
              <a:gd name="connsiteY3" fmla="*/ 397434 h 794867"/>
              <a:gd name="connsiteX4" fmla="*/ 667106 w 1064539"/>
              <a:gd name="connsiteY4" fmla="*/ 794867 h 794867"/>
              <a:gd name="connsiteX5" fmla="*/ 667106 w 1064539"/>
              <a:gd name="connsiteY5" fmla="*/ 635894 h 794867"/>
              <a:gd name="connsiteX6" fmla="*/ 0 w 1064539"/>
              <a:gd name="connsiteY6" fmla="*/ 635894 h 794867"/>
              <a:gd name="connsiteX7" fmla="*/ 0 w 1064539"/>
              <a:gd name="connsiteY7" fmla="*/ 158973 h 794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64539" h="794867">
                <a:moveTo>
                  <a:pt x="0" y="158973"/>
                </a:moveTo>
                <a:lnTo>
                  <a:pt x="667106" y="158973"/>
                </a:lnTo>
                <a:lnTo>
                  <a:pt x="667106" y="0"/>
                </a:lnTo>
                <a:lnTo>
                  <a:pt x="1064539" y="397434"/>
                </a:lnTo>
                <a:lnTo>
                  <a:pt x="667106" y="794867"/>
                </a:lnTo>
                <a:lnTo>
                  <a:pt x="667106" y="635894"/>
                </a:lnTo>
                <a:lnTo>
                  <a:pt x="0" y="635894"/>
                </a:lnTo>
                <a:lnTo>
                  <a:pt x="0" y="158973"/>
                </a:lnTo>
                <a:close/>
              </a:path>
            </a:pathLst>
          </a:custGeo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  <a:sp3d z="-182000" contourW="19050" prstMaterial="metal">
            <a:bevelT w="88900" h="203200"/>
            <a:bevelB w="165100" h="2540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8972" rIns="238459" bIns="158973" numCol="1" spcCol="1270" anchor="ctr" anchorCtr="0">
            <a:noAutofit/>
          </a:bodyPr>
          <a:lstStyle/>
          <a:p>
            <a:pPr marL="0" lvl="0" indent="0" algn="ctr" defTabSz="1511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3400" kern="1200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3497F3F1-C360-5A4C-BEAC-C25964B4BC49}"/>
              </a:ext>
            </a:extLst>
          </p:cNvPr>
          <p:cNvSpPr/>
          <p:nvPr/>
        </p:nvSpPr>
        <p:spPr>
          <a:xfrm>
            <a:off x="5025269" y="4089839"/>
            <a:ext cx="2362266" cy="1752221"/>
          </a:xfrm>
          <a:custGeom>
            <a:avLst/>
            <a:gdLst>
              <a:gd name="connsiteX0" fmla="*/ 0 w 3724951"/>
              <a:gd name="connsiteY0" fmla="*/ 1177582 h 2355164"/>
              <a:gd name="connsiteX1" fmla="*/ 1862476 w 3724951"/>
              <a:gd name="connsiteY1" fmla="*/ 0 h 2355164"/>
              <a:gd name="connsiteX2" fmla="*/ 3724952 w 3724951"/>
              <a:gd name="connsiteY2" fmla="*/ 1177582 h 2355164"/>
              <a:gd name="connsiteX3" fmla="*/ 1862476 w 3724951"/>
              <a:gd name="connsiteY3" fmla="*/ 2355164 h 2355164"/>
              <a:gd name="connsiteX4" fmla="*/ 0 w 3724951"/>
              <a:gd name="connsiteY4" fmla="*/ 1177582 h 2355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24951" h="2355164">
                <a:moveTo>
                  <a:pt x="0" y="1177582"/>
                </a:moveTo>
                <a:cubicBezTo>
                  <a:pt x="0" y="527221"/>
                  <a:pt x="833859" y="0"/>
                  <a:pt x="1862476" y="0"/>
                </a:cubicBezTo>
                <a:cubicBezTo>
                  <a:pt x="2891093" y="0"/>
                  <a:pt x="3724952" y="527221"/>
                  <a:pt x="3724952" y="1177582"/>
                </a:cubicBezTo>
                <a:cubicBezTo>
                  <a:pt x="3724952" y="1827943"/>
                  <a:pt x="2891093" y="2355164"/>
                  <a:pt x="1862476" y="2355164"/>
                </a:cubicBezTo>
                <a:cubicBezTo>
                  <a:pt x="833859" y="2355164"/>
                  <a:pt x="0" y="1827943"/>
                  <a:pt x="0" y="1177582"/>
                </a:cubicBezTo>
                <a:close/>
              </a:path>
            </a:pathLst>
          </a:custGeo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  <a:sp3d contourW="19050" prstMaterial="metal">
            <a:bevelT w="88900" h="203200"/>
            <a:bevelB w="165100" h="2540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4900445"/>
              <a:satOff val="-20388"/>
              <a:lumOff val="4804"/>
              <a:alphaOff val="0"/>
            </a:schemeClr>
          </a:fillRef>
          <a:effectRef idx="2">
            <a:schemeClr val="accent4">
              <a:hueOff val="4900445"/>
              <a:satOff val="-20388"/>
              <a:lumOff val="4804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403200" rIns="0" bIns="403326" numCol="1" spcCol="1270" anchor="ctr" anchorCtr="0">
            <a:noAutofit/>
          </a:bodyPr>
          <a:lstStyle/>
          <a:p>
            <a:pPr marL="0" lvl="0" indent="0" algn="ctr" defTabSz="2044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4000" b="1" kern="1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故障诊断</a:t>
            </a:r>
            <a:endParaRPr lang="en-US" sz="4000" b="1" kern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B55D6F8A-06B6-6741-A4AC-AD72067EB4B5}"/>
              </a:ext>
            </a:extLst>
          </p:cNvPr>
          <p:cNvSpPr/>
          <p:nvPr/>
        </p:nvSpPr>
        <p:spPr>
          <a:xfrm rot="21599166">
            <a:off x="3983848" y="4670262"/>
            <a:ext cx="831635" cy="591375"/>
          </a:xfrm>
          <a:custGeom>
            <a:avLst/>
            <a:gdLst>
              <a:gd name="connsiteX0" fmla="*/ 0 w 1044594"/>
              <a:gd name="connsiteY0" fmla="*/ 158973 h 794867"/>
              <a:gd name="connsiteX1" fmla="*/ 647161 w 1044594"/>
              <a:gd name="connsiteY1" fmla="*/ 158973 h 794867"/>
              <a:gd name="connsiteX2" fmla="*/ 647161 w 1044594"/>
              <a:gd name="connsiteY2" fmla="*/ 0 h 794867"/>
              <a:gd name="connsiteX3" fmla="*/ 1044594 w 1044594"/>
              <a:gd name="connsiteY3" fmla="*/ 397434 h 794867"/>
              <a:gd name="connsiteX4" fmla="*/ 647161 w 1044594"/>
              <a:gd name="connsiteY4" fmla="*/ 794867 h 794867"/>
              <a:gd name="connsiteX5" fmla="*/ 647161 w 1044594"/>
              <a:gd name="connsiteY5" fmla="*/ 635894 h 794867"/>
              <a:gd name="connsiteX6" fmla="*/ 0 w 1044594"/>
              <a:gd name="connsiteY6" fmla="*/ 635894 h 794867"/>
              <a:gd name="connsiteX7" fmla="*/ 0 w 1044594"/>
              <a:gd name="connsiteY7" fmla="*/ 158973 h 794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44594" h="794867">
                <a:moveTo>
                  <a:pt x="1044594" y="635894"/>
                </a:moveTo>
                <a:lnTo>
                  <a:pt x="397433" y="635894"/>
                </a:lnTo>
                <a:lnTo>
                  <a:pt x="397433" y="794867"/>
                </a:lnTo>
                <a:lnTo>
                  <a:pt x="0" y="397433"/>
                </a:lnTo>
                <a:lnTo>
                  <a:pt x="397433" y="0"/>
                </a:lnTo>
                <a:lnTo>
                  <a:pt x="397433" y="158973"/>
                </a:lnTo>
                <a:lnTo>
                  <a:pt x="1044594" y="158973"/>
                </a:lnTo>
                <a:lnTo>
                  <a:pt x="1044594" y="635894"/>
                </a:lnTo>
                <a:close/>
              </a:path>
            </a:pathLst>
          </a:custGeo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  <a:sp3d z="-182000" contourW="19050" prstMaterial="metal">
            <a:bevelT w="88900" h="203200"/>
            <a:bevelB w="165100" h="2540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4900445"/>
              <a:satOff val="-20388"/>
              <a:lumOff val="4804"/>
              <a:alphaOff val="0"/>
            </a:schemeClr>
          </a:fillRef>
          <a:effectRef idx="0">
            <a:schemeClr val="accent4">
              <a:hueOff val="4900445"/>
              <a:satOff val="-20388"/>
              <a:lumOff val="4804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38460" tIns="158973" rIns="0" bIns="158973" numCol="1" spcCol="1270" anchor="ctr" anchorCtr="0">
            <a:noAutofit/>
          </a:bodyPr>
          <a:lstStyle/>
          <a:p>
            <a:pPr marL="0" lvl="0" indent="0" algn="ctr" defTabSz="1511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3400" kern="1200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C55A96B7-31BA-3A4F-AE82-35D3175859DE}"/>
              </a:ext>
            </a:extLst>
          </p:cNvPr>
          <p:cNvSpPr/>
          <p:nvPr/>
        </p:nvSpPr>
        <p:spPr>
          <a:xfrm>
            <a:off x="1535936" y="4090849"/>
            <a:ext cx="2239419" cy="1752221"/>
          </a:xfrm>
          <a:custGeom>
            <a:avLst/>
            <a:gdLst>
              <a:gd name="connsiteX0" fmla="*/ 0 w 3531239"/>
              <a:gd name="connsiteY0" fmla="*/ 1177582 h 2355164"/>
              <a:gd name="connsiteX1" fmla="*/ 1765620 w 3531239"/>
              <a:gd name="connsiteY1" fmla="*/ 0 h 2355164"/>
              <a:gd name="connsiteX2" fmla="*/ 3531240 w 3531239"/>
              <a:gd name="connsiteY2" fmla="*/ 1177582 h 2355164"/>
              <a:gd name="connsiteX3" fmla="*/ 1765620 w 3531239"/>
              <a:gd name="connsiteY3" fmla="*/ 2355164 h 2355164"/>
              <a:gd name="connsiteX4" fmla="*/ 0 w 3531239"/>
              <a:gd name="connsiteY4" fmla="*/ 1177582 h 2355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31239" h="2355164">
                <a:moveTo>
                  <a:pt x="0" y="1177582"/>
                </a:moveTo>
                <a:cubicBezTo>
                  <a:pt x="0" y="527221"/>
                  <a:pt x="790495" y="0"/>
                  <a:pt x="1765620" y="0"/>
                </a:cubicBezTo>
                <a:cubicBezTo>
                  <a:pt x="2740745" y="0"/>
                  <a:pt x="3531240" y="527221"/>
                  <a:pt x="3531240" y="1177582"/>
                </a:cubicBezTo>
                <a:cubicBezTo>
                  <a:pt x="3531240" y="1827943"/>
                  <a:pt x="2740745" y="2355164"/>
                  <a:pt x="1765620" y="2355164"/>
                </a:cubicBezTo>
                <a:cubicBezTo>
                  <a:pt x="790495" y="2355164"/>
                  <a:pt x="0" y="1827943"/>
                  <a:pt x="0" y="1177582"/>
                </a:cubicBezTo>
                <a:close/>
              </a:path>
            </a:pathLst>
          </a:custGeo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  <a:sp3d contourW="19050" prstMaterial="metal">
            <a:bevelT w="88900" h="203200"/>
            <a:bevelB w="165100" h="2540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9800891"/>
              <a:satOff val="-40777"/>
              <a:lumOff val="9608"/>
              <a:alphaOff val="0"/>
            </a:schemeClr>
          </a:fillRef>
          <a:effectRef idx="2">
            <a:schemeClr val="accent4">
              <a:hueOff val="9800891"/>
              <a:satOff val="-40777"/>
              <a:lumOff val="9608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403326" rIns="0" bIns="403326" numCol="1" spcCol="1270" anchor="ctr" anchorCtr="0">
            <a:noAutofit/>
          </a:bodyPr>
          <a:lstStyle/>
          <a:p>
            <a:pPr marL="0" lvl="0" indent="0" algn="ctr" defTabSz="2044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4000" b="1" kern="1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配置修复</a:t>
            </a:r>
            <a:endParaRPr lang="en-US" sz="4000" b="1" kern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6779856D-7022-7B4B-AA5E-D686F303C476}"/>
              </a:ext>
            </a:extLst>
          </p:cNvPr>
          <p:cNvSpPr/>
          <p:nvPr/>
        </p:nvSpPr>
        <p:spPr>
          <a:xfrm rot="19877896">
            <a:off x="2689414" y="3432948"/>
            <a:ext cx="700333" cy="591374"/>
          </a:xfrm>
          <a:custGeom>
            <a:avLst/>
            <a:gdLst>
              <a:gd name="connsiteX0" fmla="*/ 0 w 1104324"/>
              <a:gd name="connsiteY0" fmla="*/ 158973 h 794867"/>
              <a:gd name="connsiteX1" fmla="*/ 706891 w 1104324"/>
              <a:gd name="connsiteY1" fmla="*/ 158973 h 794867"/>
              <a:gd name="connsiteX2" fmla="*/ 706891 w 1104324"/>
              <a:gd name="connsiteY2" fmla="*/ 0 h 794867"/>
              <a:gd name="connsiteX3" fmla="*/ 1104324 w 1104324"/>
              <a:gd name="connsiteY3" fmla="*/ 397434 h 794867"/>
              <a:gd name="connsiteX4" fmla="*/ 706891 w 1104324"/>
              <a:gd name="connsiteY4" fmla="*/ 794867 h 794867"/>
              <a:gd name="connsiteX5" fmla="*/ 706891 w 1104324"/>
              <a:gd name="connsiteY5" fmla="*/ 635894 h 794867"/>
              <a:gd name="connsiteX6" fmla="*/ 0 w 1104324"/>
              <a:gd name="connsiteY6" fmla="*/ 635894 h 794867"/>
              <a:gd name="connsiteX7" fmla="*/ 0 w 1104324"/>
              <a:gd name="connsiteY7" fmla="*/ 158973 h 794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04324" h="794867">
                <a:moveTo>
                  <a:pt x="0" y="158973"/>
                </a:moveTo>
                <a:lnTo>
                  <a:pt x="706891" y="158973"/>
                </a:lnTo>
                <a:lnTo>
                  <a:pt x="706891" y="0"/>
                </a:lnTo>
                <a:lnTo>
                  <a:pt x="1104324" y="397434"/>
                </a:lnTo>
                <a:lnTo>
                  <a:pt x="706891" y="794867"/>
                </a:lnTo>
                <a:lnTo>
                  <a:pt x="706891" y="635894"/>
                </a:lnTo>
                <a:lnTo>
                  <a:pt x="0" y="635894"/>
                </a:lnTo>
                <a:lnTo>
                  <a:pt x="0" y="158973"/>
                </a:lnTo>
                <a:close/>
              </a:path>
            </a:pathLst>
          </a:custGeo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  <a:sp3d z="-182000" contourW="19050" prstMaterial="metal">
            <a:bevelT w="88900" h="203200"/>
            <a:bevelB w="165100" h="2540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9800891"/>
              <a:satOff val="-40777"/>
              <a:lumOff val="9608"/>
              <a:alphaOff val="0"/>
            </a:schemeClr>
          </a:fillRef>
          <a:effectRef idx="0">
            <a:schemeClr val="accent4">
              <a:hueOff val="9800891"/>
              <a:satOff val="-40777"/>
              <a:lumOff val="9608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-1" tIns="158973" rIns="238460" bIns="158972" numCol="1" spcCol="1270" anchor="ctr" anchorCtr="0">
            <a:noAutofit/>
          </a:bodyPr>
          <a:lstStyle/>
          <a:p>
            <a:pPr marL="0" lvl="0" indent="0" algn="ctr" defTabSz="1511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3400" kern="12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0E14918-EA77-144A-826E-9A53157218DD}"/>
              </a:ext>
            </a:extLst>
          </p:cNvPr>
          <p:cNvSpPr txBox="1"/>
          <p:nvPr/>
        </p:nvSpPr>
        <p:spPr>
          <a:xfrm>
            <a:off x="8694677" y="130629"/>
            <a:ext cx="2215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22EEAE8-3DD7-464D-A855-66273F0272E6}"/>
              </a:ext>
            </a:extLst>
          </p:cNvPr>
          <p:cNvSpPr txBox="1"/>
          <p:nvPr/>
        </p:nvSpPr>
        <p:spPr>
          <a:xfrm>
            <a:off x="13273" y="2504377"/>
            <a:ext cx="3205808" cy="110799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ja-JP" altLang="en-US" sz="2200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数据面验证</a:t>
            </a:r>
            <a:r>
              <a:rPr lang="zh-CN" altLang="en-US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endParaRPr lang="en-US" altLang="zh-CN" sz="2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lang="en-US" altLang="zh-CN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Coral</a:t>
            </a:r>
            <a:r>
              <a:rPr lang="zh-CN" altLang="en-US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[HotNets'22]</a:t>
            </a:r>
          </a:p>
          <a:p>
            <a:pPr algn="ctr"/>
            <a:r>
              <a:rPr lang="en-US" altLang="zh-CN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Flash</a:t>
            </a:r>
            <a:r>
              <a:rPr lang="zh-CN" altLang="en-US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[SIGCOMM'22]</a:t>
            </a:r>
            <a:endParaRPr lang="en-US" sz="2200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BB609D4-3BC2-674F-BDA6-E64A80F043FD}"/>
              </a:ext>
            </a:extLst>
          </p:cNvPr>
          <p:cNvSpPr txBox="1"/>
          <p:nvPr/>
        </p:nvSpPr>
        <p:spPr>
          <a:xfrm>
            <a:off x="33966" y="1520938"/>
            <a:ext cx="3205808" cy="110799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ja-JP" altLang="en-US" sz="2200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控制面验证</a:t>
            </a:r>
            <a:r>
              <a:rPr lang="zh-CN" altLang="en-US" sz="2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endParaRPr lang="en-US" altLang="zh-CN" sz="22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lang="en-US" altLang="zh-CN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A-Graph</a:t>
            </a:r>
            <a:r>
              <a:rPr lang="zh-CN" altLang="en-US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[INFOCOM'21]</a:t>
            </a:r>
          </a:p>
          <a:p>
            <a:pPr algn="ctr"/>
            <a:r>
              <a:rPr lang="en-US" altLang="zh-CN" sz="2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CCoral</a:t>
            </a:r>
            <a:r>
              <a:rPr lang="zh-CN" altLang="en-US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[WIP]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7048F41-22FC-1846-BA42-2789BB080EAF}"/>
              </a:ext>
            </a:extLst>
          </p:cNvPr>
          <p:cNvSpPr txBox="1"/>
          <p:nvPr/>
        </p:nvSpPr>
        <p:spPr>
          <a:xfrm>
            <a:off x="2855314" y="5791685"/>
            <a:ext cx="3205808" cy="76944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ja-JP" altLang="en-US" sz="2200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配置诊断与修复</a:t>
            </a:r>
            <a:r>
              <a:rPr lang="zh-CN" altLang="en-US" sz="2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endParaRPr lang="en-US" altLang="zh-CN" sz="22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lang="en-US" altLang="zh-CN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Scalpel</a:t>
            </a:r>
            <a:r>
              <a:rPr lang="zh-CN" altLang="en-US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[WIP]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E586EC2-C6BB-9347-ABBC-AAC10149154D}"/>
              </a:ext>
            </a:extLst>
          </p:cNvPr>
          <p:cNvSpPr/>
          <p:nvPr/>
        </p:nvSpPr>
        <p:spPr>
          <a:xfrm>
            <a:off x="279059" y="2866530"/>
            <a:ext cx="2697237" cy="36269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458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20" grpId="0"/>
      <p:bldP spid="19" grpId="0"/>
      <p:bldP spid="23" grpId="0"/>
      <p:bldP spid="6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F935D-C308-1F4D-A795-832CCF4AE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小结</a:t>
            </a: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6E0930-F698-E447-8453-A2891178E4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55668"/>
            <a:ext cx="9677401" cy="462129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网络配置全周期自动管理需要对网络配置进行自动化</a:t>
            </a:r>
            <a:endParaRPr lang="en-US" altLang="ja-JP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故障诊断与错误修复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lnSpc>
                <a:spcPct val="100000"/>
              </a:lnSpc>
            </a:pP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现有工具使用难度高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适用范围窄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00000"/>
              </a:lnSpc>
            </a:pPr>
            <a:r>
              <a:rPr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Scalpel</a:t>
            </a:r>
            <a:r>
              <a:rPr lang="ja-JP" altLang="en-US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基本原理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将分布式路由计算路径转化为集中式线性计算路径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简化诊断与修复</a:t>
            </a:r>
            <a:endParaRPr lang="en-US" altLang="ja-JP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00000"/>
              </a:lnSpc>
            </a:pPr>
            <a:r>
              <a:rPr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Scalpel</a:t>
            </a:r>
            <a:r>
              <a:rPr lang="ja-JP" altLang="en-US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设计元素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因果关系图精确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轻量级捕获机制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；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可靠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最小化故障定位与解释算法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；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最小化修复求解器</a:t>
            </a:r>
            <a:endParaRPr lang="en-US" altLang="ja-JP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00000"/>
              </a:lnSpc>
            </a:pPr>
            <a:r>
              <a:rPr lang="ja-JP" altLang="en-US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原型实现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基于</a:t>
            </a:r>
            <a:r>
              <a:rPr lang="en-US" altLang="ja-JP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Ba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tfish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的插件拓展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即插即用</a:t>
            </a:r>
            <a:endParaRPr lang="en-US" altLang="ja-JP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00000"/>
              </a:lnSpc>
            </a:pPr>
            <a:r>
              <a:rPr lang="ja-JP" altLang="en-US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前期测试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支持低开销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快速网络配置故障诊断与错误修复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00000"/>
              </a:lnSpc>
            </a:pPr>
            <a:endParaRPr lang="en-US" altLang="zh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4012DC-CD91-954A-8073-DB339B8CF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3CBEB-A62C-7547-B7F6-B847810FF90F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1099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05B44168-2BC5-9B49-9F2C-EC6AC10BC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展望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网络配置全周期自动管理</a:t>
            </a: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045804-D6F8-2143-A1DB-3FBC00248D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3CBEB-A62C-7547-B7F6-B847810FF90F}" type="slidenum">
              <a:rPr lang="en-US" smtClean="0"/>
              <a:t>51</a:t>
            </a:fld>
            <a:endParaRPr lang="en-US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845143E8-8C87-384D-A913-A9C204EF77FF}"/>
              </a:ext>
            </a:extLst>
          </p:cNvPr>
          <p:cNvSpPr/>
          <p:nvPr/>
        </p:nvSpPr>
        <p:spPr>
          <a:xfrm>
            <a:off x="3262924" y="2049459"/>
            <a:ext cx="2225019" cy="1752221"/>
          </a:xfrm>
          <a:custGeom>
            <a:avLst/>
            <a:gdLst>
              <a:gd name="connsiteX0" fmla="*/ 0 w 3691932"/>
              <a:gd name="connsiteY0" fmla="*/ 1177582 h 2355164"/>
              <a:gd name="connsiteX1" fmla="*/ 1845966 w 3691932"/>
              <a:gd name="connsiteY1" fmla="*/ 0 h 2355164"/>
              <a:gd name="connsiteX2" fmla="*/ 3691932 w 3691932"/>
              <a:gd name="connsiteY2" fmla="*/ 1177582 h 2355164"/>
              <a:gd name="connsiteX3" fmla="*/ 1845966 w 3691932"/>
              <a:gd name="connsiteY3" fmla="*/ 2355164 h 2355164"/>
              <a:gd name="connsiteX4" fmla="*/ 0 w 3691932"/>
              <a:gd name="connsiteY4" fmla="*/ 1177582 h 2355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91932" h="2355164">
                <a:moveTo>
                  <a:pt x="0" y="1177582"/>
                </a:moveTo>
                <a:cubicBezTo>
                  <a:pt x="0" y="527221"/>
                  <a:pt x="826467" y="0"/>
                  <a:pt x="1845966" y="0"/>
                </a:cubicBezTo>
                <a:cubicBezTo>
                  <a:pt x="2865465" y="0"/>
                  <a:pt x="3691932" y="527221"/>
                  <a:pt x="3691932" y="1177582"/>
                </a:cubicBezTo>
                <a:cubicBezTo>
                  <a:pt x="3691932" y="1827943"/>
                  <a:pt x="2865465" y="2355164"/>
                  <a:pt x="1845966" y="2355164"/>
                </a:cubicBezTo>
                <a:cubicBezTo>
                  <a:pt x="826467" y="2355164"/>
                  <a:pt x="0" y="1827943"/>
                  <a:pt x="0" y="1177582"/>
                </a:cubicBezTo>
                <a:close/>
              </a:path>
            </a:pathLst>
          </a:custGeo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  <a:sp3d contourW="19050" prstMaterial="metal">
            <a:bevelT w="88900" h="203200"/>
            <a:bevelB w="165100" h="2540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2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403326" rIns="0" bIns="403326" numCol="1" spcCol="1270" anchor="ctr" anchorCtr="0">
            <a:noAutofit/>
          </a:bodyPr>
          <a:lstStyle/>
          <a:p>
            <a:pPr marL="0" lvl="0" indent="0" algn="ctr" defTabSz="2044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4000" b="1" kern="1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网络验证</a:t>
            </a:r>
            <a:endParaRPr lang="en-US" sz="4000" b="1" kern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453D0543-EB66-4049-A391-8C353D571F4B}"/>
              </a:ext>
            </a:extLst>
          </p:cNvPr>
          <p:cNvSpPr/>
          <p:nvPr/>
        </p:nvSpPr>
        <p:spPr>
          <a:xfrm rot="1735708">
            <a:off x="5412656" y="3497158"/>
            <a:ext cx="675103" cy="591374"/>
          </a:xfrm>
          <a:custGeom>
            <a:avLst/>
            <a:gdLst>
              <a:gd name="connsiteX0" fmla="*/ 0 w 1064539"/>
              <a:gd name="connsiteY0" fmla="*/ 158973 h 794867"/>
              <a:gd name="connsiteX1" fmla="*/ 667106 w 1064539"/>
              <a:gd name="connsiteY1" fmla="*/ 158973 h 794867"/>
              <a:gd name="connsiteX2" fmla="*/ 667106 w 1064539"/>
              <a:gd name="connsiteY2" fmla="*/ 0 h 794867"/>
              <a:gd name="connsiteX3" fmla="*/ 1064539 w 1064539"/>
              <a:gd name="connsiteY3" fmla="*/ 397434 h 794867"/>
              <a:gd name="connsiteX4" fmla="*/ 667106 w 1064539"/>
              <a:gd name="connsiteY4" fmla="*/ 794867 h 794867"/>
              <a:gd name="connsiteX5" fmla="*/ 667106 w 1064539"/>
              <a:gd name="connsiteY5" fmla="*/ 635894 h 794867"/>
              <a:gd name="connsiteX6" fmla="*/ 0 w 1064539"/>
              <a:gd name="connsiteY6" fmla="*/ 635894 h 794867"/>
              <a:gd name="connsiteX7" fmla="*/ 0 w 1064539"/>
              <a:gd name="connsiteY7" fmla="*/ 158973 h 794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64539" h="794867">
                <a:moveTo>
                  <a:pt x="0" y="158973"/>
                </a:moveTo>
                <a:lnTo>
                  <a:pt x="667106" y="158973"/>
                </a:lnTo>
                <a:lnTo>
                  <a:pt x="667106" y="0"/>
                </a:lnTo>
                <a:lnTo>
                  <a:pt x="1064539" y="397434"/>
                </a:lnTo>
                <a:lnTo>
                  <a:pt x="667106" y="794867"/>
                </a:lnTo>
                <a:lnTo>
                  <a:pt x="667106" y="635894"/>
                </a:lnTo>
                <a:lnTo>
                  <a:pt x="0" y="635894"/>
                </a:lnTo>
                <a:lnTo>
                  <a:pt x="0" y="158973"/>
                </a:lnTo>
                <a:close/>
              </a:path>
            </a:pathLst>
          </a:custGeo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  <a:sp3d z="-182000" contourW="19050" prstMaterial="metal">
            <a:bevelT w="88900" h="203200"/>
            <a:bevelB w="165100" h="2540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8972" rIns="238459" bIns="158973" numCol="1" spcCol="1270" anchor="ctr" anchorCtr="0">
            <a:noAutofit/>
          </a:bodyPr>
          <a:lstStyle/>
          <a:p>
            <a:pPr marL="0" lvl="0" indent="0" algn="ctr" defTabSz="1511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3400" kern="1200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3497F3F1-C360-5A4C-BEAC-C25964B4BC49}"/>
              </a:ext>
            </a:extLst>
          </p:cNvPr>
          <p:cNvSpPr/>
          <p:nvPr/>
        </p:nvSpPr>
        <p:spPr>
          <a:xfrm>
            <a:off x="5025269" y="4089839"/>
            <a:ext cx="2362266" cy="1752221"/>
          </a:xfrm>
          <a:custGeom>
            <a:avLst/>
            <a:gdLst>
              <a:gd name="connsiteX0" fmla="*/ 0 w 3724951"/>
              <a:gd name="connsiteY0" fmla="*/ 1177582 h 2355164"/>
              <a:gd name="connsiteX1" fmla="*/ 1862476 w 3724951"/>
              <a:gd name="connsiteY1" fmla="*/ 0 h 2355164"/>
              <a:gd name="connsiteX2" fmla="*/ 3724952 w 3724951"/>
              <a:gd name="connsiteY2" fmla="*/ 1177582 h 2355164"/>
              <a:gd name="connsiteX3" fmla="*/ 1862476 w 3724951"/>
              <a:gd name="connsiteY3" fmla="*/ 2355164 h 2355164"/>
              <a:gd name="connsiteX4" fmla="*/ 0 w 3724951"/>
              <a:gd name="connsiteY4" fmla="*/ 1177582 h 2355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24951" h="2355164">
                <a:moveTo>
                  <a:pt x="0" y="1177582"/>
                </a:moveTo>
                <a:cubicBezTo>
                  <a:pt x="0" y="527221"/>
                  <a:pt x="833859" y="0"/>
                  <a:pt x="1862476" y="0"/>
                </a:cubicBezTo>
                <a:cubicBezTo>
                  <a:pt x="2891093" y="0"/>
                  <a:pt x="3724952" y="527221"/>
                  <a:pt x="3724952" y="1177582"/>
                </a:cubicBezTo>
                <a:cubicBezTo>
                  <a:pt x="3724952" y="1827943"/>
                  <a:pt x="2891093" y="2355164"/>
                  <a:pt x="1862476" y="2355164"/>
                </a:cubicBezTo>
                <a:cubicBezTo>
                  <a:pt x="833859" y="2355164"/>
                  <a:pt x="0" y="1827943"/>
                  <a:pt x="0" y="1177582"/>
                </a:cubicBezTo>
                <a:close/>
              </a:path>
            </a:pathLst>
          </a:custGeo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  <a:sp3d contourW="19050" prstMaterial="metal">
            <a:bevelT w="88900" h="203200"/>
            <a:bevelB w="165100" h="2540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4900445"/>
              <a:satOff val="-20388"/>
              <a:lumOff val="4804"/>
              <a:alphaOff val="0"/>
            </a:schemeClr>
          </a:fillRef>
          <a:effectRef idx="2">
            <a:schemeClr val="accent4">
              <a:hueOff val="4900445"/>
              <a:satOff val="-20388"/>
              <a:lumOff val="4804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403200" rIns="0" bIns="403326" numCol="1" spcCol="1270" anchor="ctr" anchorCtr="0">
            <a:noAutofit/>
          </a:bodyPr>
          <a:lstStyle/>
          <a:p>
            <a:pPr marL="0" lvl="0" indent="0" algn="ctr" defTabSz="2044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4000" b="1" kern="1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故障诊断</a:t>
            </a:r>
            <a:endParaRPr lang="en-US" sz="4000" b="1" kern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B55D6F8A-06B6-6741-A4AC-AD72067EB4B5}"/>
              </a:ext>
            </a:extLst>
          </p:cNvPr>
          <p:cNvSpPr/>
          <p:nvPr/>
        </p:nvSpPr>
        <p:spPr>
          <a:xfrm rot="21599166">
            <a:off x="3983848" y="4670262"/>
            <a:ext cx="831635" cy="591375"/>
          </a:xfrm>
          <a:custGeom>
            <a:avLst/>
            <a:gdLst>
              <a:gd name="connsiteX0" fmla="*/ 0 w 1044594"/>
              <a:gd name="connsiteY0" fmla="*/ 158973 h 794867"/>
              <a:gd name="connsiteX1" fmla="*/ 647161 w 1044594"/>
              <a:gd name="connsiteY1" fmla="*/ 158973 h 794867"/>
              <a:gd name="connsiteX2" fmla="*/ 647161 w 1044594"/>
              <a:gd name="connsiteY2" fmla="*/ 0 h 794867"/>
              <a:gd name="connsiteX3" fmla="*/ 1044594 w 1044594"/>
              <a:gd name="connsiteY3" fmla="*/ 397434 h 794867"/>
              <a:gd name="connsiteX4" fmla="*/ 647161 w 1044594"/>
              <a:gd name="connsiteY4" fmla="*/ 794867 h 794867"/>
              <a:gd name="connsiteX5" fmla="*/ 647161 w 1044594"/>
              <a:gd name="connsiteY5" fmla="*/ 635894 h 794867"/>
              <a:gd name="connsiteX6" fmla="*/ 0 w 1044594"/>
              <a:gd name="connsiteY6" fmla="*/ 635894 h 794867"/>
              <a:gd name="connsiteX7" fmla="*/ 0 w 1044594"/>
              <a:gd name="connsiteY7" fmla="*/ 158973 h 794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44594" h="794867">
                <a:moveTo>
                  <a:pt x="1044594" y="635894"/>
                </a:moveTo>
                <a:lnTo>
                  <a:pt x="397433" y="635894"/>
                </a:lnTo>
                <a:lnTo>
                  <a:pt x="397433" y="794867"/>
                </a:lnTo>
                <a:lnTo>
                  <a:pt x="0" y="397433"/>
                </a:lnTo>
                <a:lnTo>
                  <a:pt x="397433" y="0"/>
                </a:lnTo>
                <a:lnTo>
                  <a:pt x="397433" y="158973"/>
                </a:lnTo>
                <a:lnTo>
                  <a:pt x="1044594" y="158973"/>
                </a:lnTo>
                <a:lnTo>
                  <a:pt x="1044594" y="635894"/>
                </a:lnTo>
                <a:close/>
              </a:path>
            </a:pathLst>
          </a:custGeo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  <a:sp3d z="-182000" contourW="19050" prstMaterial="metal">
            <a:bevelT w="88900" h="203200"/>
            <a:bevelB w="165100" h="2540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4900445"/>
              <a:satOff val="-20388"/>
              <a:lumOff val="4804"/>
              <a:alphaOff val="0"/>
            </a:schemeClr>
          </a:fillRef>
          <a:effectRef idx="0">
            <a:schemeClr val="accent4">
              <a:hueOff val="4900445"/>
              <a:satOff val="-20388"/>
              <a:lumOff val="4804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38460" tIns="158973" rIns="0" bIns="158973" numCol="1" spcCol="1270" anchor="ctr" anchorCtr="0">
            <a:noAutofit/>
          </a:bodyPr>
          <a:lstStyle/>
          <a:p>
            <a:pPr marL="0" lvl="0" indent="0" algn="ctr" defTabSz="1511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3400" kern="1200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C55A96B7-31BA-3A4F-AE82-35D3175859DE}"/>
              </a:ext>
            </a:extLst>
          </p:cNvPr>
          <p:cNvSpPr/>
          <p:nvPr/>
        </p:nvSpPr>
        <p:spPr>
          <a:xfrm>
            <a:off x="1535936" y="4090849"/>
            <a:ext cx="2239419" cy="1752221"/>
          </a:xfrm>
          <a:custGeom>
            <a:avLst/>
            <a:gdLst>
              <a:gd name="connsiteX0" fmla="*/ 0 w 3531239"/>
              <a:gd name="connsiteY0" fmla="*/ 1177582 h 2355164"/>
              <a:gd name="connsiteX1" fmla="*/ 1765620 w 3531239"/>
              <a:gd name="connsiteY1" fmla="*/ 0 h 2355164"/>
              <a:gd name="connsiteX2" fmla="*/ 3531240 w 3531239"/>
              <a:gd name="connsiteY2" fmla="*/ 1177582 h 2355164"/>
              <a:gd name="connsiteX3" fmla="*/ 1765620 w 3531239"/>
              <a:gd name="connsiteY3" fmla="*/ 2355164 h 2355164"/>
              <a:gd name="connsiteX4" fmla="*/ 0 w 3531239"/>
              <a:gd name="connsiteY4" fmla="*/ 1177582 h 2355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31239" h="2355164">
                <a:moveTo>
                  <a:pt x="0" y="1177582"/>
                </a:moveTo>
                <a:cubicBezTo>
                  <a:pt x="0" y="527221"/>
                  <a:pt x="790495" y="0"/>
                  <a:pt x="1765620" y="0"/>
                </a:cubicBezTo>
                <a:cubicBezTo>
                  <a:pt x="2740745" y="0"/>
                  <a:pt x="3531240" y="527221"/>
                  <a:pt x="3531240" y="1177582"/>
                </a:cubicBezTo>
                <a:cubicBezTo>
                  <a:pt x="3531240" y="1827943"/>
                  <a:pt x="2740745" y="2355164"/>
                  <a:pt x="1765620" y="2355164"/>
                </a:cubicBezTo>
                <a:cubicBezTo>
                  <a:pt x="790495" y="2355164"/>
                  <a:pt x="0" y="1827943"/>
                  <a:pt x="0" y="1177582"/>
                </a:cubicBezTo>
                <a:close/>
              </a:path>
            </a:pathLst>
          </a:custGeo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  <a:sp3d contourW="19050" prstMaterial="metal">
            <a:bevelT w="88900" h="203200"/>
            <a:bevelB w="165100" h="2540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9800891"/>
              <a:satOff val="-40777"/>
              <a:lumOff val="9608"/>
              <a:alphaOff val="0"/>
            </a:schemeClr>
          </a:fillRef>
          <a:effectRef idx="2">
            <a:schemeClr val="accent4">
              <a:hueOff val="9800891"/>
              <a:satOff val="-40777"/>
              <a:lumOff val="9608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403326" rIns="0" bIns="403326" numCol="1" spcCol="1270" anchor="ctr" anchorCtr="0">
            <a:noAutofit/>
          </a:bodyPr>
          <a:lstStyle/>
          <a:p>
            <a:pPr marL="0" lvl="0" indent="0" algn="ctr" defTabSz="2044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4000" b="1" kern="1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配置修复</a:t>
            </a:r>
            <a:endParaRPr lang="en-US" sz="4000" b="1" kern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6779856D-7022-7B4B-AA5E-D686F303C476}"/>
              </a:ext>
            </a:extLst>
          </p:cNvPr>
          <p:cNvSpPr/>
          <p:nvPr/>
        </p:nvSpPr>
        <p:spPr>
          <a:xfrm rot="19877896">
            <a:off x="2689414" y="3432948"/>
            <a:ext cx="700333" cy="591374"/>
          </a:xfrm>
          <a:custGeom>
            <a:avLst/>
            <a:gdLst>
              <a:gd name="connsiteX0" fmla="*/ 0 w 1104324"/>
              <a:gd name="connsiteY0" fmla="*/ 158973 h 794867"/>
              <a:gd name="connsiteX1" fmla="*/ 706891 w 1104324"/>
              <a:gd name="connsiteY1" fmla="*/ 158973 h 794867"/>
              <a:gd name="connsiteX2" fmla="*/ 706891 w 1104324"/>
              <a:gd name="connsiteY2" fmla="*/ 0 h 794867"/>
              <a:gd name="connsiteX3" fmla="*/ 1104324 w 1104324"/>
              <a:gd name="connsiteY3" fmla="*/ 397434 h 794867"/>
              <a:gd name="connsiteX4" fmla="*/ 706891 w 1104324"/>
              <a:gd name="connsiteY4" fmla="*/ 794867 h 794867"/>
              <a:gd name="connsiteX5" fmla="*/ 706891 w 1104324"/>
              <a:gd name="connsiteY5" fmla="*/ 635894 h 794867"/>
              <a:gd name="connsiteX6" fmla="*/ 0 w 1104324"/>
              <a:gd name="connsiteY6" fmla="*/ 635894 h 794867"/>
              <a:gd name="connsiteX7" fmla="*/ 0 w 1104324"/>
              <a:gd name="connsiteY7" fmla="*/ 158973 h 794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04324" h="794867">
                <a:moveTo>
                  <a:pt x="0" y="158973"/>
                </a:moveTo>
                <a:lnTo>
                  <a:pt x="706891" y="158973"/>
                </a:lnTo>
                <a:lnTo>
                  <a:pt x="706891" y="0"/>
                </a:lnTo>
                <a:lnTo>
                  <a:pt x="1104324" y="397434"/>
                </a:lnTo>
                <a:lnTo>
                  <a:pt x="706891" y="794867"/>
                </a:lnTo>
                <a:lnTo>
                  <a:pt x="706891" y="635894"/>
                </a:lnTo>
                <a:lnTo>
                  <a:pt x="0" y="635894"/>
                </a:lnTo>
                <a:lnTo>
                  <a:pt x="0" y="158973"/>
                </a:lnTo>
                <a:close/>
              </a:path>
            </a:pathLst>
          </a:custGeo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  <a:sp3d z="-182000" contourW="19050" prstMaterial="metal">
            <a:bevelT w="88900" h="203200"/>
            <a:bevelB w="165100" h="2540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9800891"/>
              <a:satOff val="-40777"/>
              <a:lumOff val="9608"/>
              <a:alphaOff val="0"/>
            </a:schemeClr>
          </a:fillRef>
          <a:effectRef idx="0">
            <a:schemeClr val="accent4">
              <a:hueOff val="9800891"/>
              <a:satOff val="-40777"/>
              <a:lumOff val="9608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-1" tIns="158973" rIns="238460" bIns="158972" numCol="1" spcCol="1270" anchor="ctr" anchorCtr="0">
            <a:noAutofit/>
          </a:bodyPr>
          <a:lstStyle/>
          <a:p>
            <a:pPr marL="0" lvl="0" indent="0" algn="ctr" defTabSz="1511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3400" kern="12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0E14918-EA77-144A-826E-9A53157218DD}"/>
              </a:ext>
            </a:extLst>
          </p:cNvPr>
          <p:cNvSpPr txBox="1"/>
          <p:nvPr/>
        </p:nvSpPr>
        <p:spPr>
          <a:xfrm>
            <a:off x="8694677" y="130629"/>
            <a:ext cx="2215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22EEAE8-3DD7-464D-A855-66273F0272E6}"/>
              </a:ext>
            </a:extLst>
          </p:cNvPr>
          <p:cNvSpPr txBox="1"/>
          <p:nvPr/>
        </p:nvSpPr>
        <p:spPr>
          <a:xfrm>
            <a:off x="13273" y="2504377"/>
            <a:ext cx="3205808" cy="110799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ja-JP" altLang="en-US" sz="2200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数据面验证</a:t>
            </a:r>
            <a:r>
              <a:rPr lang="zh-CN" altLang="en-US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endParaRPr lang="en-US" altLang="zh-CN" sz="2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lang="en-US" altLang="zh-CN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Coral</a:t>
            </a:r>
            <a:r>
              <a:rPr lang="zh-CN" altLang="en-US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[HotNets'22]</a:t>
            </a:r>
          </a:p>
          <a:p>
            <a:pPr algn="ctr"/>
            <a:r>
              <a:rPr lang="en-US" altLang="zh-CN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Flash</a:t>
            </a:r>
            <a:r>
              <a:rPr lang="zh-CN" altLang="en-US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[SIGCOMM'22]</a:t>
            </a:r>
            <a:endParaRPr lang="en-US" sz="2200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BB609D4-3BC2-674F-BDA6-E64A80F043FD}"/>
              </a:ext>
            </a:extLst>
          </p:cNvPr>
          <p:cNvSpPr txBox="1"/>
          <p:nvPr/>
        </p:nvSpPr>
        <p:spPr>
          <a:xfrm>
            <a:off x="33966" y="1520938"/>
            <a:ext cx="3205808" cy="110799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ja-JP" altLang="en-US" sz="2200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控制面验证</a:t>
            </a:r>
            <a:r>
              <a:rPr lang="zh-CN" altLang="en-US" sz="2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endParaRPr lang="en-US" altLang="zh-CN" sz="22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lang="en-US" altLang="zh-CN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A-Graph</a:t>
            </a:r>
            <a:r>
              <a:rPr lang="zh-CN" altLang="en-US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[INFOCOM'21]</a:t>
            </a:r>
          </a:p>
          <a:p>
            <a:pPr algn="ctr"/>
            <a:r>
              <a:rPr lang="en-US" altLang="zh-CN" sz="2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CCoral</a:t>
            </a:r>
            <a:r>
              <a:rPr lang="zh-CN" altLang="en-US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[WIP]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7048F41-22FC-1846-BA42-2789BB080EAF}"/>
              </a:ext>
            </a:extLst>
          </p:cNvPr>
          <p:cNvSpPr txBox="1"/>
          <p:nvPr/>
        </p:nvSpPr>
        <p:spPr>
          <a:xfrm>
            <a:off x="2855314" y="5791685"/>
            <a:ext cx="3205808" cy="76944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ja-JP" altLang="en-US" sz="2200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配置诊断与修复</a:t>
            </a:r>
            <a:r>
              <a:rPr lang="zh-CN" altLang="en-US" sz="2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endParaRPr lang="en-US" altLang="zh-CN" sz="22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lang="en-US" altLang="zh-CN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Scalpel</a:t>
            </a:r>
            <a:r>
              <a:rPr lang="zh-CN" altLang="en-US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[WIP]</a:t>
            </a:r>
          </a:p>
        </p:txBody>
      </p:sp>
      <p:sp>
        <p:nvSpPr>
          <p:cNvPr id="24" name="Freeform 23">
            <a:extLst>
              <a:ext uri="{FF2B5EF4-FFF2-40B4-BE49-F238E27FC236}">
                <a16:creationId xmlns:a16="http://schemas.microsoft.com/office/drawing/2014/main" id="{9F69BBD5-638F-DB49-945D-A6B8BBA7DBAF}"/>
              </a:ext>
            </a:extLst>
          </p:cNvPr>
          <p:cNvSpPr/>
          <p:nvPr/>
        </p:nvSpPr>
        <p:spPr>
          <a:xfrm>
            <a:off x="7639131" y="2050199"/>
            <a:ext cx="2180758" cy="3792601"/>
          </a:xfrm>
          <a:custGeom>
            <a:avLst/>
            <a:gdLst>
              <a:gd name="connsiteX0" fmla="*/ 0 w 3724951"/>
              <a:gd name="connsiteY0" fmla="*/ 1177582 h 2355164"/>
              <a:gd name="connsiteX1" fmla="*/ 1862476 w 3724951"/>
              <a:gd name="connsiteY1" fmla="*/ 0 h 2355164"/>
              <a:gd name="connsiteX2" fmla="*/ 3724952 w 3724951"/>
              <a:gd name="connsiteY2" fmla="*/ 1177582 h 2355164"/>
              <a:gd name="connsiteX3" fmla="*/ 1862476 w 3724951"/>
              <a:gd name="connsiteY3" fmla="*/ 2355164 h 2355164"/>
              <a:gd name="connsiteX4" fmla="*/ 0 w 3724951"/>
              <a:gd name="connsiteY4" fmla="*/ 1177582 h 2355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24951" h="2355164">
                <a:moveTo>
                  <a:pt x="0" y="1177582"/>
                </a:moveTo>
                <a:cubicBezTo>
                  <a:pt x="0" y="527221"/>
                  <a:pt x="833859" y="0"/>
                  <a:pt x="1862476" y="0"/>
                </a:cubicBezTo>
                <a:cubicBezTo>
                  <a:pt x="2891093" y="0"/>
                  <a:pt x="3724952" y="527221"/>
                  <a:pt x="3724952" y="1177582"/>
                </a:cubicBezTo>
                <a:cubicBezTo>
                  <a:pt x="3724952" y="1827943"/>
                  <a:pt x="2891093" y="2355164"/>
                  <a:pt x="1862476" y="2355164"/>
                </a:cubicBezTo>
                <a:cubicBezTo>
                  <a:pt x="833859" y="2355164"/>
                  <a:pt x="0" y="1827943"/>
                  <a:pt x="0" y="1177582"/>
                </a:cubicBezTo>
                <a:close/>
              </a:path>
            </a:pathLst>
          </a:custGeom>
          <a:solidFill>
            <a:srgbClr val="7030A0"/>
          </a:solidFill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  <a:sp3d contourW="19050" prstMaterial="metal">
            <a:bevelT w="88900" h="203200"/>
            <a:bevelB w="165100" h="2540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4900445"/>
              <a:satOff val="-20388"/>
              <a:lumOff val="4804"/>
              <a:alphaOff val="0"/>
            </a:schemeClr>
          </a:fillRef>
          <a:effectRef idx="2">
            <a:schemeClr val="accent4">
              <a:hueOff val="4900445"/>
              <a:satOff val="-20388"/>
              <a:lumOff val="4804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403200" rIns="0" bIns="403326" numCol="1" spcCol="1270" anchor="ctr" anchorCtr="0">
            <a:noAutofit/>
          </a:bodyPr>
          <a:lstStyle/>
          <a:p>
            <a:pPr marL="0" lvl="0" indent="0" algn="ctr" defTabSz="2044700">
              <a:lnSpc>
                <a:spcPct val="90000"/>
              </a:lnSpc>
              <a:spcBef>
                <a:spcPct val="0"/>
              </a:spcBef>
              <a:spcAft>
                <a:spcPts val="732"/>
              </a:spcAft>
              <a:buNone/>
            </a:pPr>
            <a:r>
              <a:rPr lang="ja-JP" altLang="en-US" sz="4000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跨域</a:t>
            </a:r>
            <a:endParaRPr lang="en-US" altLang="ja-JP" sz="40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lvl="0" indent="0" algn="ctr" defTabSz="2044700">
              <a:lnSpc>
                <a:spcPct val="90000"/>
              </a:lnSpc>
              <a:spcBef>
                <a:spcPct val="0"/>
              </a:spcBef>
              <a:spcAft>
                <a:spcPts val="732"/>
              </a:spcAft>
              <a:buNone/>
            </a:pPr>
            <a:r>
              <a:rPr lang="ja-JP" altLang="en-US" sz="4000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配置管理</a:t>
            </a:r>
            <a:endParaRPr lang="en-US" sz="4000" b="1" kern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3E99EDA-FA0A-2C40-AD31-2A098FF2A392}"/>
              </a:ext>
            </a:extLst>
          </p:cNvPr>
          <p:cNvGrpSpPr/>
          <p:nvPr/>
        </p:nvGrpSpPr>
        <p:grpSpPr>
          <a:xfrm>
            <a:off x="6812717" y="3473785"/>
            <a:ext cx="757144" cy="687828"/>
            <a:chOff x="6628306" y="2691846"/>
            <a:chExt cx="841352" cy="687828"/>
          </a:xfrm>
        </p:grpSpPr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2054F738-F216-E642-8191-E1F2401156E3}"/>
                </a:ext>
              </a:extLst>
            </p:cNvPr>
            <p:cNvSpPr/>
            <p:nvPr/>
          </p:nvSpPr>
          <p:spPr>
            <a:xfrm>
              <a:off x="7048982" y="2691846"/>
              <a:ext cx="420676" cy="687828"/>
            </a:xfrm>
            <a:custGeom>
              <a:avLst/>
              <a:gdLst>
                <a:gd name="connsiteX0" fmla="*/ 0 w 1064539"/>
                <a:gd name="connsiteY0" fmla="*/ 158973 h 794867"/>
                <a:gd name="connsiteX1" fmla="*/ 667106 w 1064539"/>
                <a:gd name="connsiteY1" fmla="*/ 158973 h 794867"/>
                <a:gd name="connsiteX2" fmla="*/ 667106 w 1064539"/>
                <a:gd name="connsiteY2" fmla="*/ 0 h 794867"/>
                <a:gd name="connsiteX3" fmla="*/ 1064539 w 1064539"/>
                <a:gd name="connsiteY3" fmla="*/ 397434 h 794867"/>
                <a:gd name="connsiteX4" fmla="*/ 667106 w 1064539"/>
                <a:gd name="connsiteY4" fmla="*/ 794867 h 794867"/>
                <a:gd name="connsiteX5" fmla="*/ 667106 w 1064539"/>
                <a:gd name="connsiteY5" fmla="*/ 635894 h 794867"/>
                <a:gd name="connsiteX6" fmla="*/ 0 w 1064539"/>
                <a:gd name="connsiteY6" fmla="*/ 635894 h 794867"/>
                <a:gd name="connsiteX7" fmla="*/ 0 w 1064539"/>
                <a:gd name="connsiteY7" fmla="*/ 158973 h 794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4539" h="794867">
                  <a:moveTo>
                    <a:pt x="0" y="158973"/>
                  </a:moveTo>
                  <a:lnTo>
                    <a:pt x="667106" y="158973"/>
                  </a:lnTo>
                  <a:lnTo>
                    <a:pt x="667106" y="0"/>
                  </a:lnTo>
                  <a:lnTo>
                    <a:pt x="1064539" y="397434"/>
                  </a:lnTo>
                  <a:lnTo>
                    <a:pt x="667106" y="794867"/>
                  </a:lnTo>
                  <a:lnTo>
                    <a:pt x="667106" y="635894"/>
                  </a:lnTo>
                  <a:lnTo>
                    <a:pt x="0" y="635894"/>
                  </a:lnTo>
                  <a:lnTo>
                    <a:pt x="0" y="158973"/>
                  </a:lnTo>
                  <a:close/>
                </a:path>
              </a:pathLst>
            </a:custGeom>
            <a:solidFill>
              <a:srgbClr val="7030A0"/>
            </a:solidFill>
            <a:scene3d>
              <a:camera prst="orthographicFront">
                <a:rot lat="0" lon="0" rev="0"/>
              </a:camera>
              <a:lightRig rig="contrasting" dir="t">
                <a:rot lat="0" lon="0" rev="1200000"/>
              </a:lightRig>
            </a:scene3d>
            <a:sp3d z="-182000" contourW="19050" prstMaterial="metal">
              <a:bevelT w="88900" h="203200"/>
              <a:bevelB w="165100" h="2540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158972" rIns="238459" bIns="158973" numCol="1" spcCol="1270" anchor="ctr" anchorCtr="0">
              <a:noAutofit/>
            </a:bodyPr>
            <a:lstStyle/>
            <a:p>
              <a:pPr marL="0" lvl="0" indent="0" algn="ctr" defTabSz="1511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3400" kern="1200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F7C78F0E-4BE2-244C-BDD7-D01EACA60BB8}"/>
                </a:ext>
              </a:extLst>
            </p:cNvPr>
            <p:cNvSpPr/>
            <p:nvPr/>
          </p:nvSpPr>
          <p:spPr>
            <a:xfrm rot="10800000">
              <a:off x="6628306" y="2691846"/>
              <a:ext cx="420676" cy="687828"/>
            </a:xfrm>
            <a:custGeom>
              <a:avLst/>
              <a:gdLst>
                <a:gd name="connsiteX0" fmla="*/ 0 w 1064539"/>
                <a:gd name="connsiteY0" fmla="*/ 158973 h 794867"/>
                <a:gd name="connsiteX1" fmla="*/ 667106 w 1064539"/>
                <a:gd name="connsiteY1" fmla="*/ 158973 h 794867"/>
                <a:gd name="connsiteX2" fmla="*/ 667106 w 1064539"/>
                <a:gd name="connsiteY2" fmla="*/ 0 h 794867"/>
                <a:gd name="connsiteX3" fmla="*/ 1064539 w 1064539"/>
                <a:gd name="connsiteY3" fmla="*/ 397434 h 794867"/>
                <a:gd name="connsiteX4" fmla="*/ 667106 w 1064539"/>
                <a:gd name="connsiteY4" fmla="*/ 794867 h 794867"/>
                <a:gd name="connsiteX5" fmla="*/ 667106 w 1064539"/>
                <a:gd name="connsiteY5" fmla="*/ 635894 h 794867"/>
                <a:gd name="connsiteX6" fmla="*/ 0 w 1064539"/>
                <a:gd name="connsiteY6" fmla="*/ 635894 h 794867"/>
                <a:gd name="connsiteX7" fmla="*/ 0 w 1064539"/>
                <a:gd name="connsiteY7" fmla="*/ 158973 h 794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4539" h="794867">
                  <a:moveTo>
                    <a:pt x="0" y="158973"/>
                  </a:moveTo>
                  <a:lnTo>
                    <a:pt x="667106" y="158973"/>
                  </a:lnTo>
                  <a:lnTo>
                    <a:pt x="667106" y="0"/>
                  </a:lnTo>
                  <a:lnTo>
                    <a:pt x="1064539" y="397434"/>
                  </a:lnTo>
                  <a:lnTo>
                    <a:pt x="667106" y="794867"/>
                  </a:lnTo>
                  <a:lnTo>
                    <a:pt x="667106" y="635894"/>
                  </a:lnTo>
                  <a:lnTo>
                    <a:pt x="0" y="635894"/>
                  </a:lnTo>
                  <a:lnTo>
                    <a:pt x="0" y="158973"/>
                  </a:lnTo>
                  <a:close/>
                </a:path>
              </a:pathLst>
            </a:custGeom>
            <a:solidFill>
              <a:srgbClr val="7030A0"/>
            </a:solidFill>
            <a:scene3d>
              <a:camera prst="orthographicFront">
                <a:rot lat="0" lon="0" rev="0"/>
              </a:camera>
              <a:lightRig rig="contrasting" dir="t">
                <a:rot lat="0" lon="0" rev="1200000"/>
              </a:lightRig>
            </a:scene3d>
            <a:sp3d z="-182000" contourW="19050" prstMaterial="metal">
              <a:bevelT w="88900" h="203200"/>
              <a:bevelB w="165100" h="2540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158972" rIns="238459" bIns="158973" numCol="1" spcCol="1270" anchor="ctr" anchorCtr="0">
              <a:noAutofit/>
            </a:bodyPr>
            <a:lstStyle/>
            <a:p>
              <a:pPr marL="0" lvl="0" indent="0" algn="ctr" defTabSz="1511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3400" kern="1200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4ED72357-9152-F649-A2D4-3E94FE9DFD8D}"/>
              </a:ext>
            </a:extLst>
          </p:cNvPr>
          <p:cNvSpPr txBox="1"/>
          <p:nvPr/>
        </p:nvSpPr>
        <p:spPr>
          <a:xfrm>
            <a:off x="9342477" y="3191044"/>
            <a:ext cx="3205808" cy="144655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ja-JP" altLang="en-US" sz="2200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跨域验证</a:t>
            </a:r>
            <a:r>
              <a:rPr lang="zh-CN" altLang="en-US" sz="2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endParaRPr lang="en-US" altLang="zh-CN" sz="22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lang="en-US" altLang="zh-CN" sz="2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IVeri</a:t>
            </a:r>
            <a:r>
              <a:rPr lang="zh-CN" altLang="en-US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[arXiv'21]</a:t>
            </a:r>
          </a:p>
          <a:p>
            <a:pPr algn="ctr"/>
            <a:r>
              <a:rPr lang="en-US" altLang="zh-CN" sz="2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ICoral</a:t>
            </a:r>
            <a:r>
              <a:rPr lang="zh-CN" altLang="en-US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[WIP]</a:t>
            </a:r>
          </a:p>
          <a:p>
            <a:pPr algn="ctr"/>
            <a:r>
              <a:rPr lang="en-US" altLang="zh-CN" sz="2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IVeriNG</a:t>
            </a:r>
            <a:r>
              <a:rPr lang="zh-CN" altLang="en-US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[WIP]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3DA02AD-5858-D54E-919F-529FC2EB414C}"/>
              </a:ext>
            </a:extLst>
          </p:cNvPr>
          <p:cNvSpPr txBox="1"/>
          <p:nvPr/>
        </p:nvSpPr>
        <p:spPr>
          <a:xfrm>
            <a:off x="9307185" y="4725275"/>
            <a:ext cx="3205808" cy="76944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ja-JP" altLang="en-US" sz="2200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跨域修复</a:t>
            </a:r>
            <a:r>
              <a:rPr lang="zh-CN" altLang="en-US" sz="2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endParaRPr lang="en-US" altLang="zh-CN" sz="22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lang="en-US" altLang="zh-CN" sz="2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IRepair</a:t>
            </a:r>
            <a:r>
              <a:rPr lang="zh-CN" altLang="en-US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[WIP]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CD7251C-1402-3746-9A20-78FBA2177DCA}"/>
              </a:ext>
            </a:extLst>
          </p:cNvPr>
          <p:cNvSpPr txBox="1"/>
          <p:nvPr/>
        </p:nvSpPr>
        <p:spPr>
          <a:xfrm>
            <a:off x="9615818" y="2340282"/>
            <a:ext cx="2659126" cy="76944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ja-JP" altLang="en-US" sz="2200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跨域合成</a:t>
            </a:r>
            <a:endParaRPr lang="en-US" altLang="zh-CN" sz="22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lang="en-US" altLang="zh-CN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SDI</a:t>
            </a:r>
            <a:r>
              <a:rPr lang="zh-CN" altLang="en-US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[INFOCOM'20]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E1816F17-A4B7-5A49-8505-B00FE155DE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947" t="27340" r="8622" b="13682"/>
          <a:stretch/>
        </p:blipFill>
        <p:spPr>
          <a:xfrm>
            <a:off x="10229088" y="365125"/>
            <a:ext cx="1572768" cy="1475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113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7" grpId="0"/>
      <p:bldP spid="30" grpId="0"/>
      <p:bldP spid="31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05B44168-2BC5-9B49-9F2C-EC6AC10BCA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350" y="365125"/>
            <a:ext cx="10515600" cy="1325563"/>
          </a:xfrm>
        </p:spPr>
        <p:txBody>
          <a:bodyPr/>
          <a:lstStyle/>
          <a:p>
            <a:r>
              <a:rPr lang="en-US" altLang="ja-JP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XMU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系统与网络研究小组</a:t>
            </a: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045804-D6F8-2143-A1DB-3FBC00248D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3CBEB-A62C-7547-B7F6-B847810FF90F}" type="slidenum">
              <a:rPr lang="en-US" smtClean="0"/>
              <a:t>52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0E14918-EA77-144A-826E-9A53157218DD}"/>
              </a:ext>
            </a:extLst>
          </p:cNvPr>
          <p:cNvSpPr txBox="1"/>
          <p:nvPr/>
        </p:nvSpPr>
        <p:spPr>
          <a:xfrm>
            <a:off x="8694677" y="130629"/>
            <a:ext cx="2215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F03E996C-0E33-CB4D-AF17-32D4F56981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858" r="59022"/>
          <a:stretch/>
        </p:blipFill>
        <p:spPr>
          <a:xfrm>
            <a:off x="8581763" y="0"/>
            <a:ext cx="1855823" cy="218389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698EB3-15D0-2D44-8E2A-BF49F501F9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9045" y="216288"/>
            <a:ext cx="1695450" cy="16954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376E1CF-7B04-1640-B2A9-4226906E076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947" t="27340" r="8622" b="13682"/>
          <a:stretch/>
        </p:blipFill>
        <p:spPr>
          <a:xfrm>
            <a:off x="10229088" y="365125"/>
            <a:ext cx="1572768" cy="14758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EB9C3AA-C3BB-D048-9B59-6628588EE3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7250" y="2384302"/>
            <a:ext cx="7324725" cy="4352164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C5D1849E-BBDC-0649-A28C-C7CEB78EEE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74495" y="2542875"/>
            <a:ext cx="2962276" cy="4137328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ja-JP" altLang="en-US" sz="2400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年轻的团队</a:t>
            </a:r>
            <a:endParaRPr lang="en-US" altLang="ja-JP" sz="24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00000"/>
              </a:lnSpc>
            </a:pPr>
            <a:r>
              <a:rPr lang="ja-JP" altLang="en-US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博士生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4</a:t>
            </a:r>
            <a:r>
              <a:rPr lang="ja-JP" altLang="en-US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人</a:t>
            </a:r>
            <a:endParaRPr lang="en-US" altLang="ja-JP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00000"/>
              </a:lnSpc>
            </a:pPr>
            <a:r>
              <a:rPr lang="ja-JP" altLang="en-US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硕士生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14</a:t>
            </a:r>
            <a:r>
              <a:rPr lang="ja-JP" altLang="en-US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人</a:t>
            </a:r>
            <a:endParaRPr lang="en-US" altLang="ja-JP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00000"/>
              </a:lnSpc>
            </a:pPr>
            <a:r>
              <a:rPr lang="ja-JP" altLang="en-US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本科生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7</a:t>
            </a:r>
            <a:r>
              <a:rPr lang="ja-JP" altLang="en-US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人</a:t>
            </a:r>
            <a:endParaRPr lang="en-US" altLang="ja-JP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ja-JP" altLang="en-US" sz="2400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有趣的研究</a:t>
            </a:r>
            <a:endParaRPr lang="en-US" altLang="ja-JP" sz="24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00000"/>
              </a:lnSpc>
            </a:pPr>
            <a:r>
              <a:rPr lang="ja-JP" altLang="en-US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网络与形式化方法</a:t>
            </a:r>
            <a:endParaRPr lang="en-US" altLang="ja-JP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00000"/>
              </a:lnSpc>
            </a:pPr>
            <a:r>
              <a:rPr lang="ja-JP" altLang="en-US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可编程网络</a:t>
            </a:r>
            <a:endParaRPr lang="en-US" altLang="ja-JP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00000"/>
              </a:lnSpc>
            </a:pPr>
            <a:r>
              <a:rPr lang="ja-JP" altLang="en-US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高性能网络</a:t>
            </a:r>
            <a:endParaRPr lang="en-US" altLang="ja-JP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00000"/>
              </a:lnSpc>
            </a:pPr>
            <a:r>
              <a:rPr lang="ja-JP" altLang="en-US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可解释智能网络</a:t>
            </a: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4B81BB7-7BA9-1D48-9105-00F9664FCF91}"/>
              </a:ext>
            </a:extLst>
          </p:cNvPr>
          <p:cNvSpPr/>
          <p:nvPr/>
        </p:nvSpPr>
        <p:spPr>
          <a:xfrm>
            <a:off x="3098610" y="1828903"/>
            <a:ext cx="6096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ja-JP" altLang="en-US" sz="2800" b="1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欢迎大家来厦门访问交流</a:t>
            </a:r>
            <a:endParaRPr lang="en-US" altLang="zh-CN" sz="2800" dirty="0">
              <a:solidFill>
                <a:srgbClr val="FF0000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E9E5EAE-E246-A44A-AF2D-0E84E50468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70500" y="5857875"/>
            <a:ext cx="1498600" cy="8382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8A1531A-C482-1C40-81F4-74B043A3C9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34174" y="5848350"/>
            <a:ext cx="1455309" cy="87844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619310D-5CDD-FA4C-B606-BCD4C6A950D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9742" y="5857875"/>
            <a:ext cx="1482296" cy="85393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82BE226-6512-F94E-BFA2-98C62C304E6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22017" y="2575201"/>
            <a:ext cx="1459958" cy="827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079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176B293-B2FE-D747-9806-3BCC7FC2D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为什么关注数据平面验证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？</a:t>
            </a: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002E415-DA91-F040-87D2-DED88CD8E4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数据平面是网络转发行为最真实的基准</a:t>
            </a:r>
            <a:endParaRPr lang="en-US" altLang="ja-JP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</a:pP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配置平面验证工具无法高效捕获网络多收敛态</a:t>
            </a: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324E3D-2C17-2647-86C1-748647F1EE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FFA07-2A61-154B-B5D5-2BBA7781968A}" type="slidenum">
              <a:rPr lang="en-US" smtClean="0"/>
              <a:t>6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27808A7-AB89-A84B-AD51-96B38EFBC7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5547" y="3096809"/>
            <a:ext cx="9601435" cy="147849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C1D9A5C-CCC2-7248-8131-C649E12E7C68}"/>
              </a:ext>
            </a:extLst>
          </p:cNvPr>
          <p:cNvSpPr txBox="1"/>
          <p:nvPr/>
        </p:nvSpPr>
        <p:spPr>
          <a:xfrm>
            <a:off x="1042474" y="4754693"/>
            <a:ext cx="958594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ACL/</a:t>
            </a:r>
            <a:r>
              <a:rPr lang="ja-JP" altLang="en-US" sz="280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路由协议配置在下发生效前已通过了配置面验证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。</a:t>
            </a:r>
            <a:r>
              <a:rPr lang="ja-JP" altLang="en-US" sz="280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为何仍然出错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？</a:t>
            </a: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ja-JP" altLang="en-US" sz="280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根因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：</a:t>
            </a:r>
            <a:r>
              <a:rPr lang="ja-JP" altLang="en-US" sz="280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配置面验证工具未能检测</a:t>
            </a:r>
            <a:r>
              <a:rPr lang="en-US" altLang="ja-JP" sz="28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ACL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/</a:t>
            </a:r>
            <a:r>
              <a:rPr lang="ja-JP" altLang="en-US" sz="280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路由协议配置在实际网络中的效果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。</a:t>
            </a:r>
            <a:endParaRPr lang="en-US" altLang="ja-JP" sz="28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8864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53AB9-5DA9-C340-9992-A3EA64811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数据平面验证系统基本架构</a:t>
            </a: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EDDBAF-CF1E-7D48-8391-CCA6E1BE1C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059584" cy="435133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ja-JP" altLang="en-US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集中式验证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一台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组高性能服务器作为验证器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lnSpc>
                <a:spcPct val="100000"/>
              </a:lnSpc>
            </a:pP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通过管理网络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收集所有网络设备的数据平面信息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路由表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ACL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等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</a:p>
          <a:p>
            <a:pPr lvl="1">
              <a:lnSpc>
                <a:spcPct val="100000"/>
              </a:lnSpc>
            </a:pP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通过设计不同的验证算法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在验证器上执行算力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内存密集型计算任务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实现数据平面的网络正确性检测</a:t>
            </a: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10104E-C700-3C47-8F23-EDB8875328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3CBEB-A62C-7547-B7F6-B847810FF90F}" type="slidenum">
              <a:rPr lang="en-US" smtClean="0"/>
              <a:t>7</a:t>
            </a:fld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9CF8063-301F-6C4B-B908-AD3E25A57BEB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75000"/>
          </a:blip>
          <a:stretch>
            <a:fillRect/>
          </a:stretch>
        </p:blipFill>
        <p:spPr>
          <a:xfrm>
            <a:off x="8200307" y="2816243"/>
            <a:ext cx="1947958" cy="115927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CE7852F-4112-4349-A8F7-0D18B054FB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1711" y="4313634"/>
            <a:ext cx="2690751" cy="1310879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D83EF2E0-68BD-EB45-BF2A-E07DCBC8210D}"/>
              </a:ext>
            </a:extLst>
          </p:cNvPr>
          <p:cNvSpPr/>
          <p:nvPr/>
        </p:nvSpPr>
        <p:spPr>
          <a:xfrm>
            <a:off x="8522559" y="2137246"/>
            <a:ext cx="1154454" cy="46657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400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验证器</a:t>
            </a:r>
            <a:endParaRPr lang="en-US" sz="24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63E9742-7B8B-9742-A62C-62C03E7092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77013" y="1832446"/>
            <a:ext cx="1018704" cy="1018704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92DA800-4869-EF4A-B949-256874861B42}"/>
              </a:ext>
            </a:extLst>
          </p:cNvPr>
          <p:cNvCxnSpPr>
            <a:cxnSpLocks/>
            <a:stCxn id="15" idx="0"/>
            <a:endCxn id="16" idx="2"/>
          </p:cNvCxnSpPr>
          <p:nvPr/>
        </p:nvCxnSpPr>
        <p:spPr>
          <a:xfrm flipV="1">
            <a:off x="9087087" y="2603822"/>
            <a:ext cx="12699" cy="1709812"/>
          </a:xfrm>
          <a:prstGeom prst="straightConnector1">
            <a:avLst/>
          </a:prstGeom>
          <a:ln w="508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95D025E-F146-C549-8F57-AC4C4726AF79}"/>
              </a:ext>
            </a:extLst>
          </p:cNvPr>
          <p:cNvSpPr txBox="1"/>
          <p:nvPr/>
        </p:nvSpPr>
        <p:spPr>
          <a:xfrm>
            <a:off x="8424552" y="3225839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管理网络</a:t>
            </a:r>
            <a:endParaRPr 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2E5C6E2-FA21-7D41-A1FB-29DD9F9DA5A3}"/>
              </a:ext>
            </a:extLst>
          </p:cNvPr>
          <p:cNvSpPr/>
          <p:nvPr/>
        </p:nvSpPr>
        <p:spPr>
          <a:xfrm>
            <a:off x="7510152" y="4523859"/>
            <a:ext cx="914400" cy="352662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FIB/ACL</a:t>
            </a:r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E5C20F0-8034-0F46-98EE-3DC76EDA9010}"/>
              </a:ext>
            </a:extLst>
          </p:cNvPr>
          <p:cNvSpPr/>
          <p:nvPr/>
        </p:nvSpPr>
        <p:spPr>
          <a:xfrm>
            <a:off x="7510152" y="5652969"/>
            <a:ext cx="914400" cy="352662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FIB/ACL</a:t>
            </a:r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64F969C-9DB9-8145-83DF-997B28F39B10}"/>
              </a:ext>
            </a:extLst>
          </p:cNvPr>
          <p:cNvSpPr/>
          <p:nvPr/>
        </p:nvSpPr>
        <p:spPr>
          <a:xfrm>
            <a:off x="9873316" y="4523859"/>
            <a:ext cx="914400" cy="352662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FIB/ACL</a:t>
            </a: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6BF0737-E751-3E4E-96D4-2E79822BAF2C}"/>
              </a:ext>
            </a:extLst>
          </p:cNvPr>
          <p:cNvSpPr/>
          <p:nvPr/>
        </p:nvSpPr>
        <p:spPr>
          <a:xfrm>
            <a:off x="9873316" y="5648225"/>
            <a:ext cx="914400" cy="352662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FIB/ACL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1261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3.33333E-6 L 0.09531 -0.275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66" y="-1375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0053 -0.27291 " pathEditMode="relative" ptsTypes="AA">
                                      <p:cBhvr>
                                        <p:cTn id="18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9322 -0.43426 " pathEditMode="relative" ptsTypes="AA">
                                      <p:cBhvr>
                                        <p:cTn id="20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1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0053 -0.43426 " pathEditMode="relative" ptsTypes="AA">
                                      <p:cBhvr>
                                        <p:cTn id="22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53AB9-5DA9-C340-9992-A3EA64811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集中式数据平面验证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局限性</a:t>
            </a: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EDDBAF-CF1E-7D48-8391-CCA6E1BE1C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7867651" cy="4351338"/>
          </a:xfrm>
        </p:spPr>
        <p:txBody>
          <a:bodyPr>
            <a:noAutofit/>
          </a:bodyPr>
          <a:lstStyle/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验证器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网络间需时刻保持可靠连通</a:t>
            </a:r>
            <a:endParaRPr lang="en-US" altLang="ja-JP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lnSpc>
                <a:spcPct val="100000"/>
              </a:lnSpc>
            </a:pP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数据平面信息收集不全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    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验证结果不准</a:t>
            </a:r>
            <a:endParaRPr lang="en-US" altLang="ja-JP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验证器成为性能瓶颈</a:t>
            </a:r>
            <a:endParaRPr lang="en-US" altLang="ja-JP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lnSpc>
                <a:spcPct val="100000"/>
              </a:lnSpc>
            </a:pP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网络越大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     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部署验证器所需算力越多</a:t>
            </a:r>
            <a:endParaRPr lang="en-US" altLang="ja-JP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验证器成为单点失效瓶颈</a:t>
            </a:r>
            <a:endParaRPr lang="en-US" altLang="ja-JP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lnSpc>
                <a:spcPct val="100000"/>
              </a:lnSpc>
            </a:pP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验证器出错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    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验证无法完成</a:t>
            </a:r>
            <a:endParaRPr lang="en-US" altLang="ja-JP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网外验证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控制路径长</a:t>
            </a:r>
            <a:endParaRPr lang="en-US" altLang="ja-JP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lnSpc>
                <a:spcPct val="100000"/>
              </a:lnSpc>
            </a:pP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验证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+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响应需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次穿越控制网络</a:t>
            </a:r>
            <a:endParaRPr lang="en-US" altLang="ja-JP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lvl="1" indent="0">
              <a:lnSpc>
                <a:spcPct val="100000"/>
              </a:lnSpc>
              <a:buNone/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大规模网络无法快速响应网络错误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影响网络可用性</a:t>
            </a:r>
            <a:endParaRPr lang="en-US" altLang="ja-JP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lnSpc>
                <a:spcPct val="100000"/>
              </a:lnSpc>
            </a:pP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lnSpc>
                <a:spcPct val="100000"/>
              </a:lnSpc>
            </a:pP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10104E-C700-3C47-8F23-EDB8875328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3CBEB-A62C-7547-B7F6-B847810FF90F}" type="slidenum">
              <a:rPr lang="en-US" smtClean="0"/>
              <a:t>8</a:t>
            </a:fld>
            <a:endParaRPr lang="en-US"/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F884AA59-7214-3546-8B0A-42DEF478E99A}"/>
              </a:ext>
            </a:extLst>
          </p:cNvPr>
          <p:cNvSpPr/>
          <p:nvPr/>
        </p:nvSpPr>
        <p:spPr>
          <a:xfrm>
            <a:off x="4714874" y="2408010"/>
            <a:ext cx="590551" cy="315722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D26FA1BF-27B1-1B48-8D24-151967CB014F}"/>
              </a:ext>
            </a:extLst>
          </p:cNvPr>
          <p:cNvSpPr/>
          <p:nvPr/>
        </p:nvSpPr>
        <p:spPr>
          <a:xfrm>
            <a:off x="2962274" y="3404118"/>
            <a:ext cx="590551" cy="315722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321AD254-81E4-4C45-8665-CBD8A5D903B9}"/>
              </a:ext>
            </a:extLst>
          </p:cNvPr>
          <p:cNvSpPr/>
          <p:nvPr/>
        </p:nvSpPr>
        <p:spPr>
          <a:xfrm>
            <a:off x="3200399" y="4372691"/>
            <a:ext cx="590551" cy="315722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CA4A4304-6285-7843-98A3-B32DD45CE15A}"/>
              </a:ext>
            </a:extLst>
          </p:cNvPr>
          <p:cNvSpPr/>
          <p:nvPr/>
        </p:nvSpPr>
        <p:spPr>
          <a:xfrm>
            <a:off x="5800724" y="5363291"/>
            <a:ext cx="590551" cy="315722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0EA119C-CEFB-1145-A705-8E06D0397124}"/>
              </a:ext>
            </a:extLst>
          </p:cNvPr>
          <p:cNvGrpSpPr/>
          <p:nvPr/>
        </p:nvGrpSpPr>
        <p:grpSpPr>
          <a:xfrm>
            <a:off x="7741711" y="1832446"/>
            <a:ext cx="2954006" cy="3792067"/>
            <a:chOff x="7741711" y="2261071"/>
            <a:chExt cx="2954006" cy="3792067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7F1B1E91-33D2-BA48-BE80-FFC0EC01C4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biLevel thresh="75000"/>
            </a:blip>
            <a:stretch>
              <a:fillRect/>
            </a:stretch>
          </p:blipFill>
          <p:spPr>
            <a:xfrm>
              <a:off x="8200307" y="3244868"/>
              <a:ext cx="1947958" cy="1159273"/>
            </a:xfrm>
            <a:prstGeom prst="rect">
              <a:avLst/>
            </a:prstGeom>
          </p:spPr>
        </p:pic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670453D8-788F-A74C-A33A-DB614D77E702}"/>
                </a:ext>
              </a:extLst>
            </p:cNvPr>
            <p:cNvGrpSpPr/>
            <p:nvPr/>
          </p:nvGrpSpPr>
          <p:grpSpPr>
            <a:xfrm>
              <a:off x="7741711" y="2261071"/>
              <a:ext cx="2954006" cy="3792067"/>
              <a:chOff x="4252386" y="3375496"/>
              <a:chExt cx="2954006" cy="3792067"/>
            </a:xfrm>
          </p:grpSpPr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F25DB6EB-8F02-B546-B8AB-B6D10ABC97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252386" y="5856684"/>
                <a:ext cx="2690751" cy="1310879"/>
              </a:xfrm>
              <a:prstGeom prst="rect">
                <a:avLst/>
              </a:prstGeom>
            </p:spPr>
          </p:pic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C983C7ED-1A8F-224F-BF21-1CA85AF3D95B}"/>
                  </a:ext>
                </a:extLst>
              </p:cNvPr>
              <p:cNvSpPr/>
              <p:nvPr/>
            </p:nvSpPr>
            <p:spPr>
              <a:xfrm>
                <a:off x="5033234" y="3680296"/>
                <a:ext cx="1154454" cy="466576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ja-JP" altLang="en-US" sz="2000" b="1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验证器</a:t>
                </a:r>
                <a:endParaRPr lang="en-US" sz="2000" b="1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4DDD6245-22F2-B54C-8EC4-20666AB072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187688" y="3375496"/>
                <a:ext cx="1018704" cy="1018704"/>
              </a:xfrm>
              <a:prstGeom prst="rect">
                <a:avLst/>
              </a:prstGeom>
            </p:spPr>
          </p:pic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C3D19EC6-2515-DA41-A5B9-19AACDAC864D}"/>
                  </a:ext>
                </a:extLst>
              </p:cNvPr>
              <p:cNvCxnSpPr>
                <a:cxnSpLocks/>
                <a:stCxn id="26" idx="0"/>
                <a:endCxn id="27" idx="2"/>
              </p:cNvCxnSpPr>
              <p:nvPr/>
            </p:nvCxnSpPr>
            <p:spPr>
              <a:xfrm flipV="1">
                <a:off x="5597762" y="4146872"/>
                <a:ext cx="12699" cy="1709812"/>
              </a:xfrm>
              <a:prstGeom prst="straightConnector1">
                <a:avLst/>
              </a:prstGeom>
              <a:ln w="50800">
                <a:solidFill>
                  <a:srgbClr val="FF000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2067B3C-7E6D-B245-BD32-70C458D24340}"/>
                  </a:ext>
                </a:extLst>
              </p:cNvPr>
              <p:cNvSpPr txBox="1"/>
              <p:nvPr/>
            </p:nvSpPr>
            <p:spPr>
              <a:xfrm>
                <a:off x="4358486" y="5507990"/>
                <a:ext cx="272382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ja-JP" altLang="en-US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收集网络设备的数据平面</a:t>
                </a:r>
                <a:endParaRPr lang="en-US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9A2D0BF-CE0B-6B49-BF2F-B93DDF3A6841}"/>
                </a:ext>
              </a:extLst>
            </p:cNvPr>
            <p:cNvSpPr txBox="1"/>
            <p:nvPr/>
          </p:nvSpPr>
          <p:spPr>
            <a:xfrm>
              <a:off x="8522559" y="3776905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管理网络</a:t>
              </a:r>
              <a:endParaRPr lang="en-US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81985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0" grpId="0" animBg="1"/>
      <p:bldP spid="2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392298-9C0B-F54B-9376-B00465A160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248900" cy="1325563"/>
          </a:xfrm>
        </p:spPr>
        <p:txBody>
          <a:bodyPr>
            <a:noAutofit/>
          </a:bodyPr>
          <a:lstStyle/>
          <a:p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分布式网络设备自验证框架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基本思想</a:t>
            </a: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323D04-8C61-8147-8A8F-EBB36D02F3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5952630" cy="4740275"/>
          </a:xfrm>
        </p:spPr>
        <p:txBody>
          <a:bodyPr lIns="90000">
            <a:noAutofit/>
          </a:bodyPr>
          <a:lstStyle/>
          <a:p>
            <a:pPr>
              <a:lnSpc>
                <a:spcPct val="100000"/>
              </a:lnSpc>
            </a:pPr>
            <a:r>
              <a:rPr lang="ja-JP" altLang="en-US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分布式</a:t>
            </a: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lang="ja-JP" altLang="en-US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近数据计算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：将算力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内存密集型的验证计算分解为轻量、设备级验证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子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任务，下放到网络设备上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分布式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执行，实现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大规模网络数据平面网内快速自检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14E0B8-FD1A-D846-8E7D-4CBFE73D8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3CBEB-A62C-7547-B7F6-B847810FF90F}" type="slidenum">
              <a:rPr lang="en-US" smtClean="0"/>
              <a:t>9</a:t>
            </a:fld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D3E4E00-FC47-1D4E-A381-8FAD9BAFB1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6908" y="4411359"/>
            <a:ext cx="2690751" cy="131087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DDBEDCE-893B-484E-B417-983540008652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</a:blip>
          <a:stretch>
            <a:fillRect/>
          </a:stretch>
        </p:blipFill>
        <p:spPr>
          <a:xfrm>
            <a:off x="8145504" y="2854590"/>
            <a:ext cx="1947958" cy="1159273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08DFCE8-89E2-264D-85D1-6956B61A79C1}"/>
              </a:ext>
            </a:extLst>
          </p:cNvPr>
          <p:cNvSpPr/>
          <p:nvPr/>
        </p:nvSpPr>
        <p:spPr>
          <a:xfrm>
            <a:off x="8467756" y="2234971"/>
            <a:ext cx="1154454" cy="46657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400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验证器</a:t>
            </a:r>
            <a:endParaRPr lang="en-US" sz="24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2F28C29-EEA4-7D43-A52D-FF104C0FE3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2210" y="1930171"/>
            <a:ext cx="1018704" cy="1018704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D7F94B4-5C52-4E42-BACD-1AF9DCAAEC71}"/>
              </a:ext>
            </a:extLst>
          </p:cNvPr>
          <p:cNvCxnSpPr>
            <a:cxnSpLocks/>
            <a:stCxn id="18" idx="0"/>
            <a:endCxn id="20" idx="2"/>
          </p:cNvCxnSpPr>
          <p:nvPr/>
        </p:nvCxnSpPr>
        <p:spPr>
          <a:xfrm flipV="1">
            <a:off x="9032284" y="2701547"/>
            <a:ext cx="12699" cy="1709812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0D0C6DE0-097F-BD48-9434-CB8DF311A758}"/>
              </a:ext>
            </a:extLst>
          </p:cNvPr>
          <p:cNvSpPr txBox="1"/>
          <p:nvPr/>
        </p:nvSpPr>
        <p:spPr>
          <a:xfrm>
            <a:off x="8415619" y="3291875"/>
            <a:ext cx="17347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Management </a:t>
            </a:r>
          </a:p>
          <a:p>
            <a:r>
              <a:rPr lang="en-US" altLang="ja-JP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Network</a:t>
            </a: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B69CE6F-F031-DE42-AC1B-77EBA5E1B85F}"/>
              </a:ext>
            </a:extLst>
          </p:cNvPr>
          <p:cNvSpPr/>
          <p:nvPr/>
        </p:nvSpPr>
        <p:spPr>
          <a:xfrm>
            <a:off x="8467756" y="2609119"/>
            <a:ext cx="1154454" cy="59776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400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验证子任务</a:t>
            </a:r>
            <a:endParaRPr lang="en-US" sz="14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94936F3-B6F3-E042-8A9E-F38F8464DA5F}"/>
              </a:ext>
            </a:extLst>
          </p:cNvPr>
          <p:cNvSpPr/>
          <p:nvPr/>
        </p:nvSpPr>
        <p:spPr>
          <a:xfrm>
            <a:off x="8475275" y="2617586"/>
            <a:ext cx="1154454" cy="59776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400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验证子任务</a:t>
            </a:r>
            <a:endParaRPr lang="en-US" sz="14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ECD8FDF-F0F6-C84B-857E-E701007CE132}"/>
              </a:ext>
            </a:extLst>
          </p:cNvPr>
          <p:cNvSpPr/>
          <p:nvPr/>
        </p:nvSpPr>
        <p:spPr>
          <a:xfrm>
            <a:off x="8478366" y="2601412"/>
            <a:ext cx="1154454" cy="59776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400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验证子任务</a:t>
            </a:r>
            <a:endParaRPr lang="en-US" sz="14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DFAE247-9D0C-AF4C-9C07-7A3E936A9F79}"/>
              </a:ext>
            </a:extLst>
          </p:cNvPr>
          <p:cNvSpPr/>
          <p:nvPr/>
        </p:nvSpPr>
        <p:spPr>
          <a:xfrm>
            <a:off x="8488976" y="2617586"/>
            <a:ext cx="1154454" cy="59776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400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验证子任务</a:t>
            </a:r>
            <a:endParaRPr lang="en-US" sz="14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65E2181-6804-1C47-AA26-87E461C4BFFB}"/>
              </a:ext>
            </a:extLst>
          </p:cNvPr>
          <p:cNvSpPr/>
          <p:nvPr/>
        </p:nvSpPr>
        <p:spPr>
          <a:xfrm>
            <a:off x="7510152" y="4523859"/>
            <a:ext cx="914400" cy="352662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FIB/ACL</a:t>
            </a:r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0BEAC90-DF00-8B42-936F-29B546565B3F}"/>
              </a:ext>
            </a:extLst>
          </p:cNvPr>
          <p:cNvSpPr/>
          <p:nvPr/>
        </p:nvSpPr>
        <p:spPr>
          <a:xfrm>
            <a:off x="7510152" y="5652969"/>
            <a:ext cx="914400" cy="352662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FIB/ACL</a:t>
            </a:r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E56C64E-0115-9A4D-9FA6-27857AFA6D9A}"/>
              </a:ext>
            </a:extLst>
          </p:cNvPr>
          <p:cNvSpPr/>
          <p:nvPr/>
        </p:nvSpPr>
        <p:spPr>
          <a:xfrm>
            <a:off x="9873316" y="4523859"/>
            <a:ext cx="914400" cy="352662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FIB/ACL</a:t>
            </a:r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37D98AB-A3C2-C74C-841D-E69AE80A3419}"/>
              </a:ext>
            </a:extLst>
          </p:cNvPr>
          <p:cNvSpPr/>
          <p:nvPr/>
        </p:nvSpPr>
        <p:spPr>
          <a:xfrm>
            <a:off x="9873316" y="5648225"/>
            <a:ext cx="914400" cy="352662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FIB/ACL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3939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0.00301 L -0.09011 0.19699 " pathEditMode="relative" rAng="0" ptsTypes="AA">
                                      <p:cBhvr>
                                        <p:cTn id="29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518" y="9699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2.96296E-6 L 0.10924 0.19398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56" y="9699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4.07407E-6 L -0.08828 0.35741 " pathEditMode="relative" rAng="0" ptsTypes="AA">
                                      <p:cBhvr>
                                        <p:cTn id="33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14" y="17870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2.96296E-6 L 0.1082 0.35672 " pathEditMode="relative" rAng="0" ptsTypes="AA">
                                      <p:cBhvr>
                                        <p:cTn id="35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04" y="178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4" grpId="0" animBg="1"/>
      <p:bldP spid="24" grpId="1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4354</TotalTime>
  <Words>5509</Words>
  <Application>Microsoft Macintosh PowerPoint</Application>
  <PresentationFormat>Widescreen</PresentationFormat>
  <Paragraphs>855</Paragraphs>
  <Slides>52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64" baseType="lpstr">
      <vt:lpstr>等线</vt:lpstr>
      <vt:lpstr>等线 Light</vt:lpstr>
      <vt:lpstr>微软雅黑</vt:lpstr>
      <vt:lpstr>微软雅黑</vt:lpstr>
      <vt:lpstr>SimSun</vt:lpstr>
      <vt:lpstr>Arial</vt:lpstr>
      <vt:lpstr>Calibri</vt:lpstr>
      <vt:lpstr>Calibri Light</vt:lpstr>
      <vt:lpstr>Cambria Math</vt:lpstr>
      <vt:lpstr>Times New Roman</vt:lpstr>
      <vt:lpstr>Wingdings</vt:lpstr>
      <vt:lpstr>Office Theme</vt:lpstr>
      <vt:lpstr>验证-诊断-修复:  基于形式化方法的 自动化全周期网络管理  </vt:lpstr>
      <vt:lpstr>研究背景</vt:lpstr>
      <vt:lpstr>网络正确性</vt:lpstr>
      <vt:lpstr>网络验证研究</vt:lpstr>
      <vt:lpstr>网络配置全周期自动管理</vt:lpstr>
      <vt:lpstr>为什么关注数据平面验证？</vt:lpstr>
      <vt:lpstr>数据平面验证系统基本架构</vt:lpstr>
      <vt:lpstr>集中式数据平面验证：局限性</vt:lpstr>
      <vt:lpstr>分布式网络设备自验证框架：基本思想</vt:lpstr>
      <vt:lpstr>分布式网络设备自验证框架：优势</vt:lpstr>
      <vt:lpstr>分布式网络设备自验证框架：技术挑战</vt:lpstr>
      <vt:lpstr>Coral: 一种分布式网络设备自验证框架</vt:lpstr>
      <vt:lpstr>Coral: 框架工作流程</vt:lpstr>
      <vt:lpstr>第一步：网络正确性要求程序</vt:lpstr>
      <vt:lpstr>第二步：构建DVNet</vt:lpstr>
      <vt:lpstr>第三步：设备子任务分配与协同验证</vt:lpstr>
      <vt:lpstr>第四步：增量验证</vt:lpstr>
      <vt:lpstr>Coral: 系统拓展</vt:lpstr>
      <vt:lpstr>Coral: 原型实现</vt:lpstr>
      <vt:lpstr>实验1：功能展示</vt:lpstr>
      <vt:lpstr>实验 2：验证Internet2</vt:lpstr>
      <vt:lpstr>实验3：大规模仿真</vt:lpstr>
      <vt:lpstr>大规模仿真：快照全数据面验证</vt:lpstr>
      <vt:lpstr>大规模仿真：10,000次增量验证</vt:lpstr>
      <vt:lpstr>实验4：网络设备开销Microbenchmark</vt:lpstr>
      <vt:lpstr>实验4：网络设备开销Microbenchmark</vt:lpstr>
      <vt:lpstr>小结</vt:lpstr>
      <vt:lpstr>网络配置全周期自动管理</vt:lpstr>
      <vt:lpstr>网络配置故障诊断与修复：相关研究</vt:lpstr>
      <vt:lpstr>网络配置故障诊断与修复：相关研究</vt:lpstr>
      <vt:lpstr>网络配置自动化诊断与修复框架：核心思想</vt:lpstr>
      <vt:lpstr>分布式路由计算-&gt;集中式串行程序</vt:lpstr>
      <vt:lpstr>分布式路由计算-&gt;集中式串行程序</vt:lpstr>
      <vt:lpstr>分布式路由计算-&gt;集中式串行程序</vt:lpstr>
      <vt:lpstr>分布式路由计算-&gt;集中式串行程序</vt:lpstr>
      <vt:lpstr>网络配置自动化诊断与修复框架：技术挑战</vt:lpstr>
      <vt:lpstr>网络配置自动化诊断与修复框架： Scalpel</vt:lpstr>
      <vt:lpstr>因果关系图精确捕获：原理</vt:lpstr>
      <vt:lpstr>因果关系图精确捕获：实现</vt:lpstr>
      <vt:lpstr>配置错误精确定位：原理</vt:lpstr>
      <vt:lpstr>配置错误精确定位：示例</vt:lpstr>
      <vt:lpstr>配置错误精确定位：示例</vt:lpstr>
      <vt:lpstr>配置错误精确定位：示例</vt:lpstr>
      <vt:lpstr>配置错误精确定位：性质</vt:lpstr>
      <vt:lpstr>配置文件最小化修复：原理</vt:lpstr>
      <vt:lpstr>配置文件最小化修复：示例</vt:lpstr>
      <vt:lpstr>Scalpel: 原型实现</vt:lpstr>
      <vt:lpstr>Scalpel: 前期实验结果</vt:lpstr>
      <vt:lpstr>Scalpel: 前期实验结果</vt:lpstr>
      <vt:lpstr>小结</vt:lpstr>
      <vt:lpstr>展望：网络配置全周期自动管理</vt:lpstr>
      <vt:lpstr>XMU系统与网络研究小组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Switch as a Verifier:  Toward Scalable Data Plane Checking  via Distributed, On-Device Verification</dc:title>
  <dc:creator>Qiao Xiang</dc:creator>
  <cp:lastModifiedBy>Qiao Xiang</cp:lastModifiedBy>
  <cp:revision>483</cp:revision>
  <dcterms:created xsi:type="dcterms:W3CDTF">2022-02-07T08:40:56Z</dcterms:created>
  <dcterms:modified xsi:type="dcterms:W3CDTF">2023-04-04T02:02:48Z</dcterms:modified>
</cp:coreProperties>
</file>